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99" r:id="rId2"/>
    <p:sldId id="258" r:id="rId3"/>
    <p:sldId id="259" r:id="rId4"/>
    <p:sldId id="260" r:id="rId5"/>
    <p:sldId id="278" r:id="rId6"/>
    <p:sldId id="261" r:id="rId7"/>
    <p:sldId id="262" r:id="rId8"/>
    <p:sldId id="288" r:id="rId9"/>
    <p:sldId id="289" r:id="rId10"/>
    <p:sldId id="290" r:id="rId11"/>
    <p:sldId id="269" r:id="rId12"/>
    <p:sldId id="301" r:id="rId13"/>
    <p:sldId id="271" r:id="rId14"/>
    <p:sldId id="305" r:id="rId15"/>
    <p:sldId id="306" r:id="rId16"/>
    <p:sldId id="307" r:id="rId17"/>
    <p:sldId id="308" r:id="rId18"/>
    <p:sldId id="272" r:id="rId19"/>
    <p:sldId id="310" r:id="rId20"/>
    <p:sldId id="311" r:id="rId21"/>
    <p:sldId id="309" r:id="rId22"/>
    <p:sldId id="312" r:id="rId23"/>
    <p:sldId id="291" r:id="rId24"/>
    <p:sldId id="274" r:id="rId25"/>
    <p:sldId id="313" r:id="rId26"/>
    <p:sldId id="314" r:id="rId27"/>
    <p:sldId id="303" r:id="rId28"/>
    <p:sldId id="275" r:id="rId29"/>
    <p:sldId id="292" r:id="rId30"/>
    <p:sldId id="293" r:id="rId31"/>
    <p:sldId id="294" r:id="rId32"/>
    <p:sldId id="295" r:id="rId33"/>
    <p:sldId id="296" r:id="rId34"/>
    <p:sldId id="297" r:id="rId35"/>
    <p:sldId id="298" r:id="rId36"/>
    <p:sldId id="279" r:id="rId37"/>
    <p:sldId id="315" r:id="rId38"/>
    <p:sldId id="317" r:id="rId39"/>
    <p:sldId id="318" r:id="rId40"/>
    <p:sldId id="319" r:id="rId41"/>
    <p:sldId id="316" r:id="rId42"/>
    <p:sldId id="280" r:id="rId43"/>
    <p:sldId id="320" r:id="rId44"/>
    <p:sldId id="281" r:id="rId45"/>
    <p:sldId id="286" r:id="rId46"/>
    <p:sldId id="282" r:id="rId47"/>
    <p:sldId id="287" r:id="rId48"/>
    <p:sldId id="284" r:id="rId49"/>
    <p:sldId id="302"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4BAB04-40DA-4440-BD24-945128CD12B0}" v="36" dt="2020-11-04T20:47:48.349"/>
    <p1510:client id="{B9613BD9-3F78-B9A3-AB68-55C9F3607142}" v="85" dt="2020-11-04T18:39:16.745"/>
    <p1510:client id="{E0B232C8-EF19-01A3-94BE-4E950299B863}" v="1" dt="2020-11-04T18:21:22.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p:cViewPr varScale="1">
        <p:scale>
          <a:sx n="111" d="100"/>
          <a:sy n="111" d="100"/>
        </p:scale>
        <p:origin x="161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C40254-F83D-4002-BD21-FD412420D18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0814BB78-33D3-41A5-8E40-796F176A5AE8}"/>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9045E2C3-ADA8-4DCA-AD05-F0EB6C189573}" type="datetimeFigureOut">
              <a:rPr lang="en-US"/>
              <a:pPr>
                <a:defRPr/>
              </a:pPr>
              <a:t>2/21/2025</a:t>
            </a:fld>
            <a:endParaRPr lang="en-US"/>
          </a:p>
        </p:txBody>
      </p:sp>
      <p:sp>
        <p:nvSpPr>
          <p:cNvPr id="4" name="Footer Placeholder 3">
            <a:extLst>
              <a:ext uri="{FF2B5EF4-FFF2-40B4-BE49-F238E27FC236}">
                <a16:creationId xmlns:a16="http://schemas.microsoft.com/office/drawing/2014/main" id="{A5B46C5E-2D89-4609-9F0A-EA3C6791091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E516A036-A46D-439A-B7A6-64BA1008030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3EF8D07-A820-49F8-BB2A-853500DAF488}"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59830B-0CEB-4A41-9A70-4B47C480BF7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387DF8E0-5635-4097-BAE4-AA0E88CF48B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8BA5AEB6-9C64-48E5-8410-28E40CD34479}" type="datetimeFigureOut">
              <a:rPr lang="en-US"/>
              <a:pPr>
                <a:defRPr/>
              </a:pPr>
              <a:t>2/21/2025</a:t>
            </a:fld>
            <a:endParaRPr lang="en-US"/>
          </a:p>
        </p:txBody>
      </p:sp>
      <p:sp>
        <p:nvSpPr>
          <p:cNvPr id="4" name="Slide Image Placeholder 3">
            <a:extLst>
              <a:ext uri="{FF2B5EF4-FFF2-40B4-BE49-F238E27FC236}">
                <a16:creationId xmlns:a16="http://schemas.microsoft.com/office/drawing/2014/main" id="{44CFC081-DA73-4020-BC40-30EE6D21E80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8F7089B-4F71-4AE5-80CD-886BD06C0CC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257DF31-C4ED-4ED3-80E9-29BA680DD70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C11489B-9D91-4397-B0BB-51F121152D9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FCAF133-880D-40D1-AD24-FADA3E14C9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ACCD142-EA40-45F8-BC5D-E91C525D13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EE5714AD-45CE-48BA-B511-506BA5E011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Paper airplanes here</a:t>
            </a:r>
          </a:p>
        </p:txBody>
      </p:sp>
      <p:sp>
        <p:nvSpPr>
          <p:cNvPr id="36868" name="Slide Number Placeholder 3">
            <a:extLst>
              <a:ext uri="{FF2B5EF4-FFF2-40B4-BE49-F238E27FC236}">
                <a16:creationId xmlns:a16="http://schemas.microsoft.com/office/drawing/2014/main" id="{876F6E71-FBA9-4B51-9833-91DA1B567A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8CECED1-A99B-42DA-BB26-716EDBEC6BDE}" type="slidenum">
              <a:rPr lang="en-US" altLang="en-US">
                <a:latin typeface="Arial" panose="020B0604020202020204" pitchFamily="34" charset="0"/>
              </a:rPr>
              <a:pPr eaLnBrk="1" hangingPunct="1">
                <a:spcBef>
                  <a:spcPct val="0"/>
                </a:spcBef>
              </a:pPr>
              <a:t>2</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CBBE937-A179-40A0-AFAB-AF8F7FC6CFE2}"/>
              </a:ext>
            </a:extLst>
          </p:cNvPr>
          <p:cNvSpPr>
            <a:spLocks noGrp="1"/>
          </p:cNvSpPr>
          <p:nvPr>
            <p:ph type="dt" sz="half" idx="10"/>
          </p:nvPr>
        </p:nvSpPr>
        <p:spPr/>
        <p:txBody>
          <a:bodyPr/>
          <a:lstStyle>
            <a:lvl1pPr>
              <a:defRPr/>
            </a:lvl1pPr>
          </a:lstStyle>
          <a:p>
            <a:pPr>
              <a:defRPr/>
            </a:pPr>
            <a:fld id="{B17E7D39-58DE-4D6E-867F-D3CC9B6A9C0F}" type="datetimeFigureOut">
              <a:rPr lang="en-US"/>
              <a:pPr>
                <a:defRPr/>
              </a:pPr>
              <a:t>2/21/2025</a:t>
            </a:fld>
            <a:endParaRPr lang="en-US"/>
          </a:p>
        </p:txBody>
      </p:sp>
      <p:sp>
        <p:nvSpPr>
          <p:cNvPr id="5" name="Footer Placeholder 4">
            <a:extLst>
              <a:ext uri="{FF2B5EF4-FFF2-40B4-BE49-F238E27FC236}">
                <a16:creationId xmlns:a16="http://schemas.microsoft.com/office/drawing/2014/main" id="{853A7465-52C2-4B05-A08A-615EDEF2DD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F9E66A-C0C7-4219-A335-94750A408571}"/>
              </a:ext>
            </a:extLst>
          </p:cNvPr>
          <p:cNvSpPr>
            <a:spLocks noGrp="1"/>
          </p:cNvSpPr>
          <p:nvPr>
            <p:ph type="sldNum" sz="quarter" idx="12"/>
          </p:nvPr>
        </p:nvSpPr>
        <p:spPr/>
        <p:txBody>
          <a:bodyPr/>
          <a:lstStyle>
            <a:lvl1pPr>
              <a:defRPr/>
            </a:lvl1pPr>
          </a:lstStyle>
          <a:p>
            <a:fld id="{A87CA7A7-0C9D-495F-A439-2D1E3179B598}" type="slidenum">
              <a:rPr lang="en-US" altLang="en-US"/>
              <a:pPr/>
              <a:t>‹#›</a:t>
            </a:fld>
            <a:endParaRPr lang="en-US" altLang="en-US"/>
          </a:p>
        </p:txBody>
      </p:sp>
    </p:spTree>
    <p:extLst>
      <p:ext uri="{BB962C8B-B14F-4D97-AF65-F5344CB8AC3E}">
        <p14:creationId xmlns:p14="http://schemas.microsoft.com/office/powerpoint/2010/main" val="136278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C3A36-1732-4A91-8B26-EC72ED9609B4}"/>
              </a:ext>
            </a:extLst>
          </p:cNvPr>
          <p:cNvSpPr>
            <a:spLocks noGrp="1"/>
          </p:cNvSpPr>
          <p:nvPr>
            <p:ph type="dt" sz="half" idx="10"/>
          </p:nvPr>
        </p:nvSpPr>
        <p:spPr/>
        <p:txBody>
          <a:bodyPr/>
          <a:lstStyle>
            <a:lvl1pPr>
              <a:defRPr/>
            </a:lvl1pPr>
          </a:lstStyle>
          <a:p>
            <a:pPr>
              <a:defRPr/>
            </a:pPr>
            <a:fld id="{775D04EE-9829-4CD9-8792-7CF59235ADEB}" type="datetimeFigureOut">
              <a:rPr lang="en-US"/>
              <a:pPr>
                <a:defRPr/>
              </a:pPr>
              <a:t>2/21/2025</a:t>
            </a:fld>
            <a:endParaRPr lang="en-US"/>
          </a:p>
        </p:txBody>
      </p:sp>
      <p:sp>
        <p:nvSpPr>
          <p:cNvPr id="5" name="Footer Placeholder 4">
            <a:extLst>
              <a:ext uri="{FF2B5EF4-FFF2-40B4-BE49-F238E27FC236}">
                <a16:creationId xmlns:a16="http://schemas.microsoft.com/office/drawing/2014/main" id="{D0D6CD9F-6B86-41FA-9A9D-C7DB5C5DB0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60B277-3727-4690-86D1-CCBED9F9250B}"/>
              </a:ext>
            </a:extLst>
          </p:cNvPr>
          <p:cNvSpPr>
            <a:spLocks noGrp="1"/>
          </p:cNvSpPr>
          <p:nvPr>
            <p:ph type="sldNum" sz="quarter" idx="12"/>
          </p:nvPr>
        </p:nvSpPr>
        <p:spPr/>
        <p:txBody>
          <a:bodyPr/>
          <a:lstStyle>
            <a:lvl1pPr>
              <a:defRPr/>
            </a:lvl1pPr>
          </a:lstStyle>
          <a:p>
            <a:fld id="{19C69635-7BF7-4372-A1A8-2469F68A2F52}" type="slidenum">
              <a:rPr lang="en-US" altLang="en-US"/>
              <a:pPr/>
              <a:t>‹#›</a:t>
            </a:fld>
            <a:endParaRPr lang="en-US" altLang="en-US"/>
          </a:p>
        </p:txBody>
      </p:sp>
    </p:spTree>
    <p:extLst>
      <p:ext uri="{BB962C8B-B14F-4D97-AF65-F5344CB8AC3E}">
        <p14:creationId xmlns:p14="http://schemas.microsoft.com/office/powerpoint/2010/main" val="1831104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6E2C9-7099-4011-8024-F8513CDF0906}"/>
              </a:ext>
            </a:extLst>
          </p:cNvPr>
          <p:cNvSpPr>
            <a:spLocks noGrp="1"/>
          </p:cNvSpPr>
          <p:nvPr>
            <p:ph type="dt" sz="half" idx="10"/>
          </p:nvPr>
        </p:nvSpPr>
        <p:spPr/>
        <p:txBody>
          <a:bodyPr/>
          <a:lstStyle>
            <a:lvl1pPr>
              <a:defRPr/>
            </a:lvl1pPr>
          </a:lstStyle>
          <a:p>
            <a:pPr>
              <a:defRPr/>
            </a:pPr>
            <a:fld id="{31004A78-B033-4F37-92E4-B23C347D6164}" type="datetimeFigureOut">
              <a:rPr lang="en-US"/>
              <a:pPr>
                <a:defRPr/>
              </a:pPr>
              <a:t>2/21/2025</a:t>
            </a:fld>
            <a:endParaRPr lang="en-US"/>
          </a:p>
        </p:txBody>
      </p:sp>
      <p:sp>
        <p:nvSpPr>
          <p:cNvPr id="5" name="Footer Placeholder 4">
            <a:extLst>
              <a:ext uri="{FF2B5EF4-FFF2-40B4-BE49-F238E27FC236}">
                <a16:creationId xmlns:a16="http://schemas.microsoft.com/office/drawing/2014/main" id="{1DF24BCB-40D9-4CCE-AEAC-A323BCF27C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2FC8A7-ECD1-483F-B013-498ECB9F933F}"/>
              </a:ext>
            </a:extLst>
          </p:cNvPr>
          <p:cNvSpPr>
            <a:spLocks noGrp="1"/>
          </p:cNvSpPr>
          <p:nvPr>
            <p:ph type="sldNum" sz="quarter" idx="12"/>
          </p:nvPr>
        </p:nvSpPr>
        <p:spPr/>
        <p:txBody>
          <a:bodyPr/>
          <a:lstStyle>
            <a:lvl1pPr>
              <a:defRPr/>
            </a:lvl1pPr>
          </a:lstStyle>
          <a:p>
            <a:fld id="{D895F279-1CC1-4988-B885-EE541CF22CF6}" type="slidenum">
              <a:rPr lang="en-US" altLang="en-US"/>
              <a:pPr/>
              <a:t>‹#›</a:t>
            </a:fld>
            <a:endParaRPr lang="en-US" altLang="en-US"/>
          </a:p>
        </p:txBody>
      </p:sp>
    </p:spTree>
    <p:extLst>
      <p:ext uri="{BB962C8B-B14F-4D97-AF65-F5344CB8AC3E}">
        <p14:creationId xmlns:p14="http://schemas.microsoft.com/office/powerpoint/2010/main" val="141656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6DDEB-B518-4671-BD8C-0F1ADDE4A8E5}"/>
              </a:ext>
            </a:extLst>
          </p:cNvPr>
          <p:cNvSpPr>
            <a:spLocks noGrp="1"/>
          </p:cNvSpPr>
          <p:nvPr>
            <p:ph type="dt" sz="half" idx="10"/>
          </p:nvPr>
        </p:nvSpPr>
        <p:spPr/>
        <p:txBody>
          <a:bodyPr/>
          <a:lstStyle>
            <a:lvl1pPr>
              <a:defRPr/>
            </a:lvl1pPr>
          </a:lstStyle>
          <a:p>
            <a:pPr>
              <a:defRPr/>
            </a:pPr>
            <a:fld id="{7F458D58-A33E-4A10-8F7C-1D1125F9D7EA}" type="datetimeFigureOut">
              <a:rPr lang="en-US"/>
              <a:pPr>
                <a:defRPr/>
              </a:pPr>
              <a:t>2/21/2025</a:t>
            </a:fld>
            <a:endParaRPr lang="en-US"/>
          </a:p>
        </p:txBody>
      </p:sp>
      <p:sp>
        <p:nvSpPr>
          <p:cNvPr id="5" name="Footer Placeholder 4">
            <a:extLst>
              <a:ext uri="{FF2B5EF4-FFF2-40B4-BE49-F238E27FC236}">
                <a16:creationId xmlns:a16="http://schemas.microsoft.com/office/drawing/2014/main" id="{2656368C-33EC-4BE9-A14E-94992A8487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B63463-5163-41C1-9A01-229C4D4DCCE5}"/>
              </a:ext>
            </a:extLst>
          </p:cNvPr>
          <p:cNvSpPr>
            <a:spLocks noGrp="1"/>
          </p:cNvSpPr>
          <p:nvPr>
            <p:ph type="sldNum" sz="quarter" idx="12"/>
          </p:nvPr>
        </p:nvSpPr>
        <p:spPr/>
        <p:txBody>
          <a:bodyPr/>
          <a:lstStyle>
            <a:lvl1pPr>
              <a:defRPr/>
            </a:lvl1pPr>
          </a:lstStyle>
          <a:p>
            <a:fld id="{19539706-2687-4DD5-9A3F-1BC815AA8E4F}" type="slidenum">
              <a:rPr lang="en-US" altLang="en-US"/>
              <a:pPr/>
              <a:t>‹#›</a:t>
            </a:fld>
            <a:endParaRPr lang="en-US" altLang="en-US"/>
          </a:p>
        </p:txBody>
      </p:sp>
    </p:spTree>
    <p:extLst>
      <p:ext uri="{BB962C8B-B14F-4D97-AF65-F5344CB8AC3E}">
        <p14:creationId xmlns:p14="http://schemas.microsoft.com/office/powerpoint/2010/main" val="264527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05D4-9A4A-42C6-B4E6-A4654D93A05D}"/>
              </a:ext>
            </a:extLst>
          </p:cNvPr>
          <p:cNvSpPr>
            <a:spLocks noGrp="1"/>
          </p:cNvSpPr>
          <p:nvPr>
            <p:ph type="dt" sz="half" idx="10"/>
          </p:nvPr>
        </p:nvSpPr>
        <p:spPr/>
        <p:txBody>
          <a:bodyPr/>
          <a:lstStyle>
            <a:lvl1pPr>
              <a:defRPr/>
            </a:lvl1pPr>
          </a:lstStyle>
          <a:p>
            <a:pPr>
              <a:defRPr/>
            </a:pPr>
            <a:fld id="{936815B0-3983-42AF-A149-B557060B7606}" type="datetimeFigureOut">
              <a:rPr lang="en-US"/>
              <a:pPr>
                <a:defRPr/>
              </a:pPr>
              <a:t>2/21/2025</a:t>
            </a:fld>
            <a:endParaRPr lang="en-US"/>
          </a:p>
        </p:txBody>
      </p:sp>
      <p:sp>
        <p:nvSpPr>
          <p:cNvPr id="5" name="Footer Placeholder 4">
            <a:extLst>
              <a:ext uri="{FF2B5EF4-FFF2-40B4-BE49-F238E27FC236}">
                <a16:creationId xmlns:a16="http://schemas.microsoft.com/office/drawing/2014/main" id="{A7557538-F959-4807-9EAF-B8B4C28CDC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0FAF5C-0E7D-46F7-BA81-8ADFAE18190F}"/>
              </a:ext>
            </a:extLst>
          </p:cNvPr>
          <p:cNvSpPr>
            <a:spLocks noGrp="1"/>
          </p:cNvSpPr>
          <p:nvPr>
            <p:ph type="sldNum" sz="quarter" idx="12"/>
          </p:nvPr>
        </p:nvSpPr>
        <p:spPr/>
        <p:txBody>
          <a:bodyPr/>
          <a:lstStyle>
            <a:lvl1pPr>
              <a:defRPr/>
            </a:lvl1pPr>
          </a:lstStyle>
          <a:p>
            <a:fld id="{CC0413A5-D5E1-427B-AF1B-BF546C1C5D2C}" type="slidenum">
              <a:rPr lang="en-US" altLang="en-US"/>
              <a:pPr/>
              <a:t>‹#›</a:t>
            </a:fld>
            <a:endParaRPr lang="en-US" altLang="en-US"/>
          </a:p>
        </p:txBody>
      </p:sp>
    </p:spTree>
    <p:extLst>
      <p:ext uri="{BB962C8B-B14F-4D97-AF65-F5344CB8AC3E}">
        <p14:creationId xmlns:p14="http://schemas.microsoft.com/office/powerpoint/2010/main" val="1703736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FA830DA-854C-4669-8E0A-2DBD38D2E127}"/>
              </a:ext>
            </a:extLst>
          </p:cNvPr>
          <p:cNvSpPr>
            <a:spLocks noGrp="1"/>
          </p:cNvSpPr>
          <p:nvPr>
            <p:ph type="dt" sz="half" idx="10"/>
          </p:nvPr>
        </p:nvSpPr>
        <p:spPr/>
        <p:txBody>
          <a:bodyPr/>
          <a:lstStyle>
            <a:lvl1pPr>
              <a:defRPr/>
            </a:lvl1pPr>
          </a:lstStyle>
          <a:p>
            <a:pPr>
              <a:defRPr/>
            </a:pPr>
            <a:fld id="{9785270C-036A-4806-A207-063460F4AD84}" type="datetimeFigureOut">
              <a:rPr lang="en-US"/>
              <a:pPr>
                <a:defRPr/>
              </a:pPr>
              <a:t>2/21/2025</a:t>
            </a:fld>
            <a:endParaRPr lang="en-US"/>
          </a:p>
        </p:txBody>
      </p:sp>
      <p:sp>
        <p:nvSpPr>
          <p:cNvPr id="6" name="Footer Placeholder 4">
            <a:extLst>
              <a:ext uri="{FF2B5EF4-FFF2-40B4-BE49-F238E27FC236}">
                <a16:creationId xmlns:a16="http://schemas.microsoft.com/office/drawing/2014/main" id="{341B8EB8-F7F7-4BB4-88E9-6765D5F5C3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059749-52F1-4425-9629-A27DC27BC62E}"/>
              </a:ext>
            </a:extLst>
          </p:cNvPr>
          <p:cNvSpPr>
            <a:spLocks noGrp="1"/>
          </p:cNvSpPr>
          <p:nvPr>
            <p:ph type="sldNum" sz="quarter" idx="12"/>
          </p:nvPr>
        </p:nvSpPr>
        <p:spPr/>
        <p:txBody>
          <a:bodyPr/>
          <a:lstStyle>
            <a:lvl1pPr>
              <a:defRPr/>
            </a:lvl1pPr>
          </a:lstStyle>
          <a:p>
            <a:fld id="{D20F909A-CC20-49D7-9B2B-60014BEA14BF}" type="slidenum">
              <a:rPr lang="en-US" altLang="en-US"/>
              <a:pPr/>
              <a:t>‹#›</a:t>
            </a:fld>
            <a:endParaRPr lang="en-US" altLang="en-US"/>
          </a:p>
        </p:txBody>
      </p:sp>
    </p:spTree>
    <p:extLst>
      <p:ext uri="{BB962C8B-B14F-4D97-AF65-F5344CB8AC3E}">
        <p14:creationId xmlns:p14="http://schemas.microsoft.com/office/powerpoint/2010/main" val="3488999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472569A-B15F-4304-98CA-9230B9917A62}"/>
              </a:ext>
            </a:extLst>
          </p:cNvPr>
          <p:cNvSpPr>
            <a:spLocks noGrp="1"/>
          </p:cNvSpPr>
          <p:nvPr>
            <p:ph type="dt" sz="half" idx="10"/>
          </p:nvPr>
        </p:nvSpPr>
        <p:spPr/>
        <p:txBody>
          <a:bodyPr/>
          <a:lstStyle>
            <a:lvl1pPr>
              <a:defRPr/>
            </a:lvl1pPr>
          </a:lstStyle>
          <a:p>
            <a:pPr>
              <a:defRPr/>
            </a:pPr>
            <a:fld id="{BE9F2A22-3BFB-404B-831B-1DD16DF90052}" type="datetimeFigureOut">
              <a:rPr lang="en-US"/>
              <a:pPr>
                <a:defRPr/>
              </a:pPr>
              <a:t>2/21/2025</a:t>
            </a:fld>
            <a:endParaRPr lang="en-US"/>
          </a:p>
        </p:txBody>
      </p:sp>
      <p:sp>
        <p:nvSpPr>
          <p:cNvPr id="8" name="Footer Placeholder 4">
            <a:extLst>
              <a:ext uri="{FF2B5EF4-FFF2-40B4-BE49-F238E27FC236}">
                <a16:creationId xmlns:a16="http://schemas.microsoft.com/office/drawing/2014/main" id="{3B8F977E-6A15-4870-A355-02021F98D0B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A233CF1-5FF0-4FFC-A941-95313BE361F7}"/>
              </a:ext>
            </a:extLst>
          </p:cNvPr>
          <p:cNvSpPr>
            <a:spLocks noGrp="1"/>
          </p:cNvSpPr>
          <p:nvPr>
            <p:ph type="sldNum" sz="quarter" idx="12"/>
          </p:nvPr>
        </p:nvSpPr>
        <p:spPr/>
        <p:txBody>
          <a:bodyPr/>
          <a:lstStyle>
            <a:lvl1pPr>
              <a:defRPr/>
            </a:lvl1pPr>
          </a:lstStyle>
          <a:p>
            <a:fld id="{53321C92-E788-4F9D-A8CC-DFE6FA8BB1C5}" type="slidenum">
              <a:rPr lang="en-US" altLang="en-US"/>
              <a:pPr/>
              <a:t>‹#›</a:t>
            </a:fld>
            <a:endParaRPr lang="en-US" altLang="en-US"/>
          </a:p>
        </p:txBody>
      </p:sp>
    </p:spTree>
    <p:extLst>
      <p:ext uri="{BB962C8B-B14F-4D97-AF65-F5344CB8AC3E}">
        <p14:creationId xmlns:p14="http://schemas.microsoft.com/office/powerpoint/2010/main" val="3137979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BFFDC8D-3DCC-41C6-B31A-5BD2D15BD3C4}"/>
              </a:ext>
            </a:extLst>
          </p:cNvPr>
          <p:cNvSpPr>
            <a:spLocks noGrp="1"/>
          </p:cNvSpPr>
          <p:nvPr>
            <p:ph type="dt" sz="half" idx="10"/>
          </p:nvPr>
        </p:nvSpPr>
        <p:spPr/>
        <p:txBody>
          <a:bodyPr/>
          <a:lstStyle>
            <a:lvl1pPr>
              <a:defRPr/>
            </a:lvl1pPr>
          </a:lstStyle>
          <a:p>
            <a:pPr>
              <a:defRPr/>
            </a:pPr>
            <a:fld id="{113EA8B8-E6FE-44BC-919C-E475DD9168D9}" type="datetimeFigureOut">
              <a:rPr lang="en-US"/>
              <a:pPr>
                <a:defRPr/>
              </a:pPr>
              <a:t>2/21/2025</a:t>
            </a:fld>
            <a:endParaRPr lang="en-US"/>
          </a:p>
        </p:txBody>
      </p:sp>
      <p:sp>
        <p:nvSpPr>
          <p:cNvPr id="4" name="Footer Placeholder 4">
            <a:extLst>
              <a:ext uri="{FF2B5EF4-FFF2-40B4-BE49-F238E27FC236}">
                <a16:creationId xmlns:a16="http://schemas.microsoft.com/office/drawing/2014/main" id="{460190D1-5515-44A2-9D08-8B3434D5B6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8D7D6EB-71E2-4E66-850A-263FAEF4942A}"/>
              </a:ext>
            </a:extLst>
          </p:cNvPr>
          <p:cNvSpPr>
            <a:spLocks noGrp="1"/>
          </p:cNvSpPr>
          <p:nvPr>
            <p:ph type="sldNum" sz="quarter" idx="12"/>
          </p:nvPr>
        </p:nvSpPr>
        <p:spPr/>
        <p:txBody>
          <a:bodyPr/>
          <a:lstStyle>
            <a:lvl1pPr>
              <a:defRPr/>
            </a:lvl1pPr>
          </a:lstStyle>
          <a:p>
            <a:fld id="{595279D1-912F-4BD4-99E6-158DFD867809}" type="slidenum">
              <a:rPr lang="en-US" altLang="en-US"/>
              <a:pPr/>
              <a:t>‹#›</a:t>
            </a:fld>
            <a:endParaRPr lang="en-US" altLang="en-US"/>
          </a:p>
        </p:txBody>
      </p:sp>
    </p:spTree>
    <p:extLst>
      <p:ext uri="{BB962C8B-B14F-4D97-AF65-F5344CB8AC3E}">
        <p14:creationId xmlns:p14="http://schemas.microsoft.com/office/powerpoint/2010/main" val="319432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7E45AB0-B941-4D05-A1EA-3AEB62DA195A}"/>
              </a:ext>
            </a:extLst>
          </p:cNvPr>
          <p:cNvSpPr>
            <a:spLocks noGrp="1"/>
          </p:cNvSpPr>
          <p:nvPr>
            <p:ph type="dt" sz="half" idx="10"/>
          </p:nvPr>
        </p:nvSpPr>
        <p:spPr/>
        <p:txBody>
          <a:bodyPr/>
          <a:lstStyle>
            <a:lvl1pPr>
              <a:defRPr/>
            </a:lvl1pPr>
          </a:lstStyle>
          <a:p>
            <a:pPr>
              <a:defRPr/>
            </a:pPr>
            <a:fld id="{74F86870-FE20-4E8D-821F-A87FB78790BD}" type="datetimeFigureOut">
              <a:rPr lang="en-US"/>
              <a:pPr>
                <a:defRPr/>
              </a:pPr>
              <a:t>2/21/2025</a:t>
            </a:fld>
            <a:endParaRPr lang="en-US"/>
          </a:p>
        </p:txBody>
      </p:sp>
      <p:sp>
        <p:nvSpPr>
          <p:cNvPr id="3" name="Footer Placeholder 4">
            <a:extLst>
              <a:ext uri="{FF2B5EF4-FFF2-40B4-BE49-F238E27FC236}">
                <a16:creationId xmlns:a16="http://schemas.microsoft.com/office/drawing/2014/main" id="{91E35C25-1122-4A32-941F-C39EA31793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58FE802-5E11-4024-8061-72B5ADCD3009}"/>
              </a:ext>
            </a:extLst>
          </p:cNvPr>
          <p:cNvSpPr>
            <a:spLocks noGrp="1"/>
          </p:cNvSpPr>
          <p:nvPr>
            <p:ph type="sldNum" sz="quarter" idx="12"/>
          </p:nvPr>
        </p:nvSpPr>
        <p:spPr/>
        <p:txBody>
          <a:bodyPr/>
          <a:lstStyle>
            <a:lvl1pPr>
              <a:defRPr/>
            </a:lvl1pPr>
          </a:lstStyle>
          <a:p>
            <a:fld id="{5AA3140A-126C-4009-9374-BD1389409237}" type="slidenum">
              <a:rPr lang="en-US" altLang="en-US"/>
              <a:pPr/>
              <a:t>‹#›</a:t>
            </a:fld>
            <a:endParaRPr lang="en-US" altLang="en-US"/>
          </a:p>
        </p:txBody>
      </p:sp>
    </p:spTree>
    <p:extLst>
      <p:ext uri="{BB962C8B-B14F-4D97-AF65-F5344CB8AC3E}">
        <p14:creationId xmlns:p14="http://schemas.microsoft.com/office/powerpoint/2010/main" val="1184628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9A43312-0D59-41D3-8BE4-1D6E22FDC39F}"/>
              </a:ext>
            </a:extLst>
          </p:cNvPr>
          <p:cNvSpPr>
            <a:spLocks noGrp="1"/>
          </p:cNvSpPr>
          <p:nvPr>
            <p:ph type="dt" sz="half" idx="10"/>
          </p:nvPr>
        </p:nvSpPr>
        <p:spPr/>
        <p:txBody>
          <a:bodyPr/>
          <a:lstStyle>
            <a:lvl1pPr>
              <a:defRPr/>
            </a:lvl1pPr>
          </a:lstStyle>
          <a:p>
            <a:pPr>
              <a:defRPr/>
            </a:pPr>
            <a:fld id="{2C06725C-2A86-4389-BCCD-DA5CAE8388D4}" type="datetimeFigureOut">
              <a:rPr lang="en-US"/>
              <a:pPr>
                <a:defRPr/>
              </a:pPr>
              <a:t>2/21/2025</a:t>
            </a:fld>
            <a:endParaRPr lang="en-US"/>
          </a:p>
        </p:txBody>
      </p:sp>
      <p:sp>
        <p:nvSpPr>
          <p:cNvPr id="6" name="Footer Placeholder 4">
            <a:extLst>
              <a:ext uri="{FF2B5EF4-FFF2-40B4-BE49-F238E27FC236}">
                <a16:creationId xmlns:a16="http://schemas.microsoft.com/office/drawing/2014/main" id="{F21A4960-EA52-4D3A-ABD5-D6C7C0F194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94D0B8-5270-4CB8-A770-64167C5AA39C}"/>
              </a:ext>
            </a:extLst>
          </p:cNvPr>
          <p:cNvSpPr>
            <a:spLocks noGrp="1"/>
          </p:cNvSpPr>
          <p:nvPr>
            <p:ph type="sldNum" sz="quarter" idx="12"/>
          </p:nvPr>
        </p:nvSpPr>
        <p:spPr/>
        <p:txBody>
          <a:bodyPr/>
          <a:lstStyle>
            <a:lvl1pPr>
              <a:defRPr/>
            </a:lvl1pPr>
          </a:lstStyle>
          <a:p>
            <a:fld id="{DDA412B8-0B3A-46C8-90E4-1D63B7EA854A}" type="slidenum">
              <a:rPr lang="en-US" altLang="en-US"/>
              <a:pPr/>
              <a:t>‹#›</a:t>
            </a:fld>
            <a:endParaRPr lang="en-US" altLang="en-US"/>
          </a:p>
        </p:txBody>
      </p:sp>
    </p:spTree>
    <p:extLst>
      <p:ext uri="{BB962C8B-B14F-4D97-AF65-F5344CB8AC3E}">
        <p14:creationId xmlns:p14="http://schemas.microsoft.com/office/powerpoint/2010/main" val="263961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C7314A8-B06D-4C9D-BA20-AC7AF4FB7D5E}"/>
              </a:ext>
            </a:extLst>
          </p:cNvPr>
          <p:cNvSpPr>
            <a:spLocks noGrp="1"/>
          </p:cNvSpPr>
          <p:nvPr>
            <p:ph type="dt" sz="half" idx="10"/>
          </p:nvPr>
        </p:nvSpPr>
        <p:spPr/>
        <p:txBody>
          <a:bodyPr/>
          <a:lstStyle>
            <a:lvl1pPr>
              <a:defRPr/>
            </a:lvl1pPr>
          </a:lstStyle>
          <a:p>
            <a:pPr>
              <a:defRPr/>
            </a:pPr>
            <a:fld id="{C2BE5CDA-4617-429E-A72C-C5606CD5E3B1}" type="datetimeFigureOut">
              <a:rPr lang="en-US"/>
              <a:pPr>
                <a:defRPr/>
              </a:pPr>
              <a:t>2/21/2025</a:t>
            </a:fld>
            <a:endParaRPr lang="en-US"/>
          </a:p>
        </p:txBody>
      </p:sp>
      <p:sp>
        <p:nvSpPr>
          <p:cNvPr id="6" name="Footer Placeholder 4">
            <a:extLst>
              <a:ext uri="{FF2B5EF4-FFF2-40B4-BE49-F238E27FC236}">
                <a16:creationId xmlns:a16="http://schemas.microsoft.com/office/drawing/2014/main" id="{C2D6EF32-1E99-4AF5-B3F3-0C78301669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AE33826-4A78-4DD8-9C64-9CFC18F4A88B}"/>
              </a:ext>
            </a:extLst>
          </p:cNvPr>
          <p:cNvSpPr>
            <a:spLocks noGrp="1"/>
          </p:cNvSpPr>
          <p:nvPr>
            <p:ph type="sldNum" sz="quarter" idx="12"/>
          </p:nvPr>
        </p:nvSpPr>
        <p:spPr/>
        <p:txBody>
          <a:bodyPr/>
          <a:lstStyle>
            <a:lvl1pPr>
              <a:defRPr/>
            </a:lvl1pPr>
          </a:lstStyle>
          <a:p>
            <a:fld id="{71659DED-9DE1-4F07-83C1-0B5B4B64354E}" type="slidenum">
              <a:rPr lang="en-US" altLang="en-US"/>
              <a:pPr/>
              <a:t>‹#›</a:t>
            </a:fld>
            <a:endParaRPr lang="en-US" altLang="en-US"/>
          </a:p>
        </p:txBody>
      </p:sp>
    </p:spTree>
    <p:extLst>
      <p:ext uri="{BB962C8B-B14F-4D97-AF65-F5344CB8AC3E}">
        <p14:creationId xmlns:p14="http://schemas.microsoft.com/office/powerpoint/2010/main" val="312176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182C41D-AADE-4776-AF4D-1D05EC27F7F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084D49B-A67F-4A52-B2A7-3A6DBB7E0D1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59373CB-906E-467A-82C9-CEE34CCA25A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EC6B39A-7362-47D1-9A2B-0B1FFFAC3B5D}" type="datetimeFigureOut">
              <a:rPr lang="en-US"/>
              <a:pPr>
                <a:defRPr/>
              </a:pPr>
              <a:t>2/21/2025</a:t>
            </a:fld>
            <a:endParaRPr lang="en-US"/>
          </a:p>
        </p:txBody>
      </p:sp>
      <p:sp>
        <p:nvSpPr>
          <p:cNvPr id="5" name="Footer Placeholder 4">
            <a:extLst>
              <a:ext uri="{FF2B5EF4-FFF2-40B4-BE49-F238E27FC236}">
                <a16:creationId xmlns:a16="http://schemas.microsoft.com/office/drawing/2014/main" id="{6D5C4696-372F-4694-9003-C98F01DDE86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9180B97-52AE-4E77-A86B-5361375E371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85530E1-2A84-4236-A1CE-922439173B6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jpeg"/><Relationship Id="rId5" Type="http://schemas.openxmlformats.org/officeDocument/2006/relationships/slideLayout" Target="../slideLayouts/slideLayout7.xml"/><Relationship Id="rId4" Type="http://schemas.openxmlformats.org/officeDocument/2006/relationships/audio" Target="../media/media17.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louisianabelieves.com/docs/default-source/early-childhood/2019-school-readiness-tax-credit-center-star-leveld04ffc5b8c9b66d6b292ff0000215f92.xlsx?sfvrsn=b9d49a1f_32" TargetMode="External"/><Relationship Id="rId5" Type="http://schemas.openxmlformats.org/officeDocument/2006/relationships/hyperlink" Target="https://www.louisianabelieves.com/docs/default-source/early-childhood/faqs-for-staff-and-directors.pdf?sfvrsn=3ed911f_16" TargetMode="Externa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hyperlink" Target="http://pathways.nsula.edu/how-do-i-apply/" TargetMode="Externa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hyperlink" Target="https://www.louisianabelieves.com/academics/ONLINE-INSTRUCTIONAL-MATERIALS-REVIEWS/curricular-resources-annotated-reviews" TargetMode="Externa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s://www.udemy.com/louisianas-birth-to-five-elds/" TargetMode="External"/><Relationship Id="rId5" Type="http://schemas.openxmlformats.org/officeDocument/2006/relationships/hyperlink" Target="https://pathways.nsula.edu/lp-1-trainer-orientation/" TargetMode="External"/><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8" Type="http://schemas.openxmlformats.org/officeDocument/2006/relationships/hyperlink" Target="mailto:thomasje@nsula.edu" TargetMode="External"/><Relationship Id="rId3" Type="http://schemas.openxmlformats.org/officeDocument/2006/relationships/slideLayout" Target="../slideLayouts/slideLayout1.xml"/><Relationship Id="rId7" Type="http://schemas.openxmlformats.org/officeDocument/2006/relationships/hyperlink" Target="mailto:tannerd@nsula.edu" TargetMode="External"/><Relationship Id="rId12" Type="http://schemas.openxmlformats.org/officeDocument/2006/relationships/image" Target="../media/image3.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hyperlink" Target="mailto:cowanj@nsula.edu" TargetMode="External"/><Relationship Id="rId11" Type="http://schemas.openxmlformats.org/officeDocument/2006/relationships/hyperlink" Target="http://www.facebook.com/lapathways" TargetMode="External"/><Relationship Id="rId5" Type="http://schemas.openxmlformats.org/officeDocument/2006/relationships/hyperlink" Target="http://pathways.nsula.edu/" TargetMode="External"/><Relationship Id="rId10" Type="http://schemas.openxmlformats.org/officeDocument/2006/relationships/hyperlink" Target="mailto:simmonsga@nsula.edu" TargetMode="External"/><Relationship Id="rId4" Type="http://schemas.openxmlformats.org/officeDocument/2006/relationships/image" Target="../media/image1.jpeg"/><Relationship Id="rId9" Type="http://schemas.openxmlformats.org/officeDocument/2006/relationships/hyperlink" Target="mailto:hendricksy@nsula.edu"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90FD10F6-6E1F-41E2-8931-494A12F65EEF}"/>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E1F53006-523C-45BB-A59F-B2C6D5EAD778}"/>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052" name="Picture 3" descr="background.jpg">
            <a:extLst>
              <a:ext uri="{FF2B5EF4-FFF2-40B4-BE49-F238E27FC236}">
                <a16:creationId xmlns:a16="http://schemas.microsoft.com/office/drawing/2014/main" id="{AC4B7996-A0ED-4998-AFC3-CE0E3A27E74C}"/>
              </a:ext>
            </a:extLst>
          </p:cNvPr>
          <p:cNvPicPr>
            <a:picLocks noChangeAspect="1"/>
          </p:cNvPicPr>
          <p:nvPr/>
        </p:nvPicPr>
        <p:blipFill rotWithShape="1">
          <a:blip r:embed="rId4">
            <a:extLst>
              <a:ext uri="{28A0092B-C50C-407E-A947-70E740481C1C}">
                <a14:useLocalDpi xmlns:a14="http://schemas.microsoft.com/office/drawing/2010/main" val="0"/>
              </a:ext>
            </a:extLst>
          </a:blip>
          <a:srcRect l="-404" t="3529" r="303" b="-3530"/>
          <a:stretch/>
        </p:blipFill>
        <p:spPr bwMode="auto">
          <a:xfrm>
            <a:off x="134938" y="0"/>
            <a:ext cx="8883105" cy="685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a:extLst>
              <a:ext uri="{FF2B5EF4-FFF2-40B4-BE49-F238E27FC236}">
                <a16:creationId xmlns:a16="http://schemas.microsoft.com/office/drawing/2014/main" id="{C6443252-606F-49C6-8BED-CDFDCC645603}"/>
              </a:ext>
            </a:extLst>
          </p:cNvPr>
          <p:cNvSpPr txBox="1">
            <a:spLocks noChangeArrowheads="1"/>
          </p:cNvSpPr>
          <p:nvPr/>
        </p:nvSpPr>
        <p:spPr>
          <a:xfrm>
            <a:off x="457200" y="1676400"/>
            <a:ext cx="7772400" cy="2209800"/>
          </a:xfrm>
          <a:prstGeom prst="rect">
            <a:avLst/>
          </a:prstGeom>
        </p:spPr>
        <p:txBody>
          <a:bodyPr anchor="ctr">
            <a:normAutofit fontScale="92500" lnSpcReduction="10000"/>
          </a:bodyPr>
          <a:lstStyle/>
          <a:p>
            <a:pPr algn="ctr" fontAlgn="auto">
              <a:spcAft>
                <a:spcPts val="0"/>
              </a:spcAft>
              <a:defRPr/>
            </a:pPr>
            <a:r>
              <a:rPr lang="en-US" sz="7700" dirty="0">
                <a:solidFill>
                  <a:schemeClr val="accent4">
                    <a:lumMod val="50000"/>
                  </a:schemeClr>
                </a:solidFill>
                <a:latin typeface="+mj-lt"/>
                <a:ea typeface="+mj-ea"/>
                <a:cs typeface="+mj-cs"/>
              </a:rPr>
              <a:t>Louisiana Pathways Orientation</a:t>
            </a:r>
          </a:p>
        </p:txBody>
      </p:sp>
      <p:sp>
        <p:nvSpPr>
          <p:cNvPr id="8" name="Rectangle 7">
            <a:extLst>
              <a:ext uri="{FF2B5EF4-FFF2-40B4-BE49-F238E27FC236}">
                <a16:creationId xmlns:a16="http://schemas.microsoft.com/office/drawing/2014/main" id="{107D51CE-0630-4A67-8547-8B1B74992345}"/>
              </a:ext>
            </a:extLst>
          </p:cNvPr>
          <p:cNvSpPr txBox="1">
            <a:spLocks noChangeArrowheads="1"/>
          </p:cNvSpPr>
          <p:nvPr/>
        </p:nvSpPr>
        <p:spPr>
          <a:xfrm>
            <a:off x="838200" y="4267200"/>
            <a:ext cx="6781800" cy="1676400"/>
          </a:xfrm>
          <a:prstGeom prst="rect">
            <a:avLst/>
          </a:prstGeom>
        </p:spPr>
        <p:txBody>
          <a:bodyPr lIns="91440" tIns="45720" rIns="91440" bIns="45720" anchor="t">
            <a:normAutofit/>
          </a:bodyPr>
          <a:lstStyle/>
          <a:p>
            <a:pPr algn="ctr" fontAlgn="auto">
              <a:lnSpc>
                <a:spcPct val="80000"/>
              </a:lnSpc>
              <a:spcBef>
                <a:spcPct val="20000"/>
              </a:spcBef>
              <a:spcAft>
                <a:spcPts val="0"/>
              </a:spcAft>
              <a:defRPr/>
            </a:pPr>
            <a:r>
              <a:rPr lang="en-US" sz="2800" dirty="0">
                <a:solidFill>
                  <a:schemeClr val="accent4">
                    <a:lumMod val="75000"/>
                  </a:schemeClr>
                </a:solidFill>
                <a:latin typeface="+mn-lt"/>
              </a:rPr>
              <a:t>Presented by: </a:t>
            </a:r>
          </a:p>
          <a:p>
            <a:pPr algn="ctr" fontAlgn="auto">
              <a:lnSpc>
                <a:spcPct val="80000"/>
              </a:lnSpc>
              <a:spcBef>
                <a:spcPct val="20000"/>
              </a:spcBef>
              <a:spcAft>
                <a:spcPts val="0"/>
              </a:spcAft>
              <a:defRPr/>
            </a:pPr>
            <a:r>
              <a:rPr lang="en-US" sz="2800" dirty="0">
                <a:solidFill>
                  <a:schemeClr val="accent4">
                    <a:lumMod val="75000"/>
                  </a:schemeClr>
                </a:solidFill>
                <a:latin typeface="+mn-lt"/>
                <a:cs typeface="Calibri"/>
              </a:rPr>
              <a:t>Jenny Cowan</a:t>
            </a:r>
          </a:p>
          <a:p>
            <a:pPr algn="ctr">
              <a:lnSpc>
                <a:spcPct val="80000"/>
              </a:lnSpc>
              <a:spcBef>
                <a:spcPct val="20000"/>
              </a:spcBef>
              <a:spcAft>
                <a:spcPts val="0"/>
              </a:spcAft>
              <a:buFont typeface="Arial" pitchFamily="34" charset="0"/>
              <a:defRPr/>
            </a:pPr>
            <a:r>
              <a:rPr lang="en-US" sz="2800" dirty="0">
                <a:solidFill>
                  <a:schemeClr val="accent4">
                    <a:lumMod val="75000"/>
                  </a:schemeClr>
                </a:solidFill>
                <a:latin typeface="+mn-lt"/>
                <a:cs typeface="Calibri"/>
              </a:rPr>
              <a:t>Pathways Coordinator </a:t>
            </a:r>
          </a:p>
        </p:txBody>
      </p:sp>
      <p:sp>
        <p:nvSpPr>
          <p:cNvPr id="2" name="Rectangle 1">
            <a:extLst>
              <a:ext uri="{FF2B5EF4-FFF2-40B4-BE49-F238E27FC236}">
                <a16:creationId xmlns:a16="http://schemas.microsoft.com/office/drawing/2014/main" id="{FC319CF6-DB80-4266-A078-03F4D4F85BBF}"/>
              </a:ext>
            </a:extLst>
          </p:cNvPr>
          <p:cNvSpPr/>
          <p:nvPr/>
        </p:nvSpPr>
        <p:spPr>
          <a:xfrm>
            <a:off x="6598024" y="667871"/>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Picture 4" descr="A person standing on a beach posing for the camera&#10;&#10;Description automatically generated">
            <a:extLst>
              <a:ext uri="{FF2B5EF4-FFF2-40B4-BE49-F238E27FC236}">
                <a16:creationId xmlns:a16="http://schemas.microsoft.com/office/drawing/2014/main" id="{6BE009D9-3E06-4E56-A7E4-89E4A5767964}"/>
              </a:ext>
            </a:extLst>
          </p:cNvPr>
          <p:cNvPicPr>
            <a:picLocks noChangeAspect="1"/>
          </p:cNvPicPr>
          <p:nvPr/>
        </p:nvPicPr>
        <p:blipFill>
          <a:blip r:embed="rId5"/>
          <a:stretch>
            <a:fillRect/>
          </a:stretch>
        </p:blipFill>
        <p:spPr>
          <a:xfrm>
            <a:off x="493059" y="4370295"/>
            <a:ext cx="1999130" cy="2017059"/>
          </a:xfrm>
          <a:prstGeom prst="rect">
            <a:avLst/>
          </a:prstGeom>
        </p:spPr>
      </p:pic>
      <p:pic>
        <p:nvPicPr>
          <p:cNvPr id="5" name="Recorded Sound">
            <a:hlinkClick r:id="" action="ppaction://media"/>
            <a:extLst>
              <a:ext uri="{FF2B5EF4-FFF2-40B4-BE49-F238E27FC236}">
                <a16:creationId xmlns:a16="http://schemas.microsoft.com/office/drawing/2014/main" id="{D64382AE-8C47-4F4D-A110-05D8708673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12"/>
    </mc:Choice>
    <mc:Fallback xmlns="">
      <p:transition spd="slow"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838F1911-C65C-42E7-89CB-90835454FECF}"/>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8B68A5E1-2C24-4AB4-A99B-FC1B9C02E367}"/>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1268" name="Picture 3" descr="background.jpg">
            <a:extLst>
              <a:ext uri="{FF2B5EF4-FFF2-40B4-BE49-F238E27FC236}">
                <a16:creationId xmlns:a16="http://schemas.microsoft.com/office/drawing/2014/main" id="{F0058813-5891-4CC4-BE22-86BE86B1FD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EAAA021-6C02-4493-B505-930A7E22E455}"/>
              </a:ext>
            </a:extLst>
          </p:cNvPr>
          <p:cNvSpPr txBox="1">
            <a:spLocks/>
          </p:cNvSpPr>
          <p:nvPr/>
        </p:nvSpPr>
        <p:spPr bwMode="auto">
          <a:xfrm>
            <a:off x="457200" y="579438"/>
            <a:ext cx="5715000" cy="838200"/>
          </a:xfrm>
          <a:prstGeom prst="rect">
            <a:avLst/>
          </a:prstGeom>
          <a:noFill/>
          <a:ln w="9525">
            <a:noFill/>
            <a:miter lim="800000"/>
            <a:headEnd/>
            <a:tailEnd/>
          </a:ln>
        </p:spPr>
        <p:txBody>
          <a:bodyPr anchor="ctr"/>
          <a:lstStyle/>
          <a:p>
            <a:pPr algn="ctr">
              <a:defRPr/>
            </a:pPr>
            <a:r>
              <a:rPr lang="en-US" sz="4400" dirty="0">
                <a:solidFill>
                  <a:schemeClr val="accent4">
                    <a:lumMod val="50000"/>
                  </a:schemeClr>
                </a:solidFill>
                <a:latin typeface="+mj-lt"/>
                <a:ea typeface="+mj-ea"/>
                <a:cs typeface="+mj-cs"/>
              </a:rPr>
              <a:t>Career Development</a:t>
            </a:r>
          </a:p>
        </p:txBody>
      </p:sp>
      <p:sp>
        <p:nvSpPr>
          <p:cNvPr id="6" name="Content Placeholder 2">
            <a:extLst>
              <a:ext uri="{FF2B5EF4-FFF2-40B4-BE49-F238E27FC236}">
                <a16:creationId xmlns:a16="http://schemas.microsoft.com/office/drawing/2014/main" id="{85C592F3-E76B-40F1-9FFA-FFAAC349824B}"/>
              </a:ext>
            </a:extLst>
          </p:cNvPr>
          <p:cNvSpPr txBox="1">
            <a:spLocks/>
          </p:cNvSpPr>
          <p:nvPr/>
        </p:nvSpPr>
        <p:spPr bwMode="auto">
          <a:xfrm>
            <a:off x="457200" y="1600200"/>
            <a:ext cx="8229600" cy="4525963"/>
          </a:xfrm>
          <a:prstGeom prst="rect">
            <a:avLst/>
          </a:prstGeom>
          <a:noFill/>
          <a:ln w="9525">
            <a:noFill/>
            <a:miter lim="800000"/>
            <a:headEnd/>
            <a:tailEnd/>
          </a:ln>
        </p:spPr>
        <p:txBody>
          <a:bodyPr/>
          <a:lstStyle/>
          <a:p>
            <a:pPr>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Career Ladders</a:t>
            </a:r>
          </a:p>
          <a:p>
            <a:pPr lvl="1">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Members are placed on career ladders </a:t>
            </a:r>
            <a:r>
              <a:rPr lang="en-US" sz="3200" u="sng" dirty="0">
                <a:solidFill>
                  <a:schemeClr val="accent4">
                    <a:lumMod val="75000"/>
                  </a:schemeClr>
                </a:solidFill>
                <a:latin typeface="+mn-lt"/>
              </a:rPr>
              <a:t>based on information submitted:</a:t>
            </a:r>
          </a:p>
          <a:p>
            <a:pPr lvl="2">
              <a:spcBef>
                <a:spcPct val="20000"/>
              </a:spcBef>
              <a:buClr>
                <a:schemeClr val="accent4">
                  <a:lumMod val="50000"/>
                </a:schemeClr>
              </a:buClr>
              <a:buFont typeface="Arial" pitchFamily="34" charset="0"/>
              <a:buChar char="•"/>
              <a:defRPr/>
            </a:pPr>
            <a:r>
              <a:rPr lang="en-US" sz="3200" dirty="0">
                <a:solidFill>
                  <a:schemeClr val="accent3"/>
                </a:solidFill>
                <a:latin typeface="+mn-lt"/>
              </a:rPr>
              <a:t>Classroom Track</a:t>
            </a:r>
          </a:p>
          <a:p>
            <a:pPr lvl="2">
              <a:spcBef>
                <a:spcPct val="20000"/>
              </a:spcBef>
              <a:buClr>
                <a:schemeClr val="accent4">
                  <a:lumMod val="50000"/>
                </a:schemeClr>
              </a:buClr>
              <a:buFont typeface="Arial" pitchFamily="34" charset="0"/>
              <a:buChar char="•"/>
              <a:defRPr/>
            </a:pPr>
            <a:r>
              <a:rPr lang="en-US" sz="3200" dirty="0">
                <a:solidFill>
                  <a:schemeClr val="accent6">
                    <a:lumMod val="75000"/>
                  </a:schemeClr>
                </a:solidFill>
                <a:latin typeface="+mn-lt"/>
              </a:rPr>
              <a:t>Administrator Track (Directors/Assistant Directors)</a:t>
            </a:r>
          </a:p>
          <a:p>
            <a:pPr lvl="2">
              <a:spcBef>
                <a:spcPct val="20000"/>
              </a:spcBef>
              <a:buClr>
                <a:schemeClr val="accent4">
                  <a:lumMod val="50000"/>
                </a:schemeClr>
              </a:buClr>
              <a:buFont typeface="Arial" pitchFamily="34" charset="0"/>
              <a:buChar char="•"/>
              <a:defRPr/>
            </a:pPr>
            <a:r>
              <a:rPr lang="en-US" sz="3200" dirty="0">
                <a:solidFill>
                  <a:schemeClr val="accent1"/>
                </a:solidFill>
                <a:latin typeface="+mn-lt"/>
              </a:rPr>
              <a:t>Family Child Care </a:t>
            </a:r>
          </a:p>
          <a:p>
            <a:pPr lvl="2" algn="ctr">
              <a:spcBef>
                <a:spcPct val="20000"/>
              </a:spcBef>
              <a:buFont typeface="Arial" charset="0"/>
              <a:buNone/>
              <a:defRPr/>
            </a:pPr>
            <a:endParaRPr lang="en-US" sz="800" dirty="0">
              <a:solidFill>
                <a:schemeClr val="tx1">
                  <a:tint val="75000"/>
                </a:schemeClr>
              </a:solidFill>
              <a:latin typeface="+mn-lt"/>
            </a:endParaRPr>
          </a:p>
          <a:p>
            <a:pPr lvl="2" algn="ctr">
              <a:spcBef>
                <a:spcPct val="20000"/>
              </a:spcBef>
              <a:defRPr/>
            </a:pPr>
            <a:endParaRPr lang="en-US" sz="2400" dirty="0">
              <a:solidFill>
                <a:schemeClr val="tx1">
                  <a:tint val="75000"/>
                </a:schemeClr>
              </a:solidFill>
              <a:latin typeface="+mn-lt"/>
            </a:endParaRPr>
          </a:p>
          <a:p>
            <a:pPr lvl="1" algn="ctr">
              <a:spcBef>
                <a:spcPct val="20000"/>
              </a:spcBef>
              <a:buFont typeface="Arial" charset="0"/>
              <a:buNone/>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A0AF3CA5-9A7A-4FC5-BC79-8A685755B9F2}"/>
              </a:ext>
            </a:extLst>
          </p:cNvPr>
          <p:cNvSpPr/>
          <p:nvPr/>
        </p:nvSpPr>
        <p:spPr>
          <a:xfrm>
            <a:off x="6598024"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592AD0CC-123E-47AC-8110-92798C285D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109"/>
    </mc:Choice>
    <mc:Fallback xmlns="">
      <p:transition spd="slow" advTm="5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93E3204-5D88-4F66-9AC7-5B1446FCEA65}"/>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2358A489-8250-4AAE-B23C-A42E922A813C}"/>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4340" name="Picture 3" descr="background.jpg">
            <a:extLst>
              <a:ext uri="{FF2B5EF4-FFF2-40B4-BE49-F238E27FC236}">
                <a16:creationId xmlns:a16="http://schemas.microsoft.com/office/drawing/2014/main" id="{1BF36499-55F1-4E36-937A-C3D706BC2F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6561E40B-E95E-42F8-BADA-40E5747B1F4F}"/>
              </a:ext>
            </a:extLst>
          </p:cNvPr>
          <p:cNvSpPr/>
          <p:nvPr/>
        </p:nvSpPr>
        <p:spPr>
          <a:xfrm>
            <a:off x="363071" y="2195979"/>
            <a:ext cx="7620000" cy="4475071"/>
          </a:xfrm>
          <a:prstGeom prst="rect">
            <a:avLst/>
          </a:prstGeom>
        </p:spPr>
        <p:txBody>
          <a:bodyPr lIns="91440" tIns="45720" rIns="91440" bIns="45720" anchor="t">
            <a:spAutoFit/>
          </a:bodyPr>
          <a:lstStyle/>
          <a:p>
            <a:pPr>
              <a:lnSpc>
                <a:spcPct val="80000"/>
              </a:lnSpc>
              <a:buFont typeface="Arial" pitchFamily="34" charset="0"/>
              <a:buChar char="•"/>
              <a:defRPr/>
            </a:pPr>
            <a:r>
              <a:rPr lang="en-US" sz="3600" dirty="0">
                <a:solidFill>
                  <a:schemeClr val="accent4">
                    <a:lumMod val="75000"/>
                  </a:schemeClr>
                </a:solidFill>
                <a:latin typeface="Arial"/>
                <a:cs typeface="Arial"/>
              </a:rPr>
              <a:t>Pathways supports SRTC by:</a:t>
            </a:r>
          </a:p>
          <a:p>
            <a:pPr>
              <a:lnSpc>
                <a:spcPct val="80000"/>
              </a:lnSpc>
              <a:buFont typeface="Arial" pitchFamily="34" charset="0"/>
              <a:buChar char="•"/>
              <a:defRPr/>
            </a:pPr>
            <a:endParaRPr lang="en-US" sz="800" dirty="0">
              <a:solidFill>
                <a:schemeClr val="accent4">
                  <a:lumMod val="75000"/>
                </a:schemeClr>
              </a:solidFill>
              <a:latin typeface="Arial" charset="0"/>
            </a:endParaRPr>
          </a:p>
          <a:p>
            <a:pPr lvl="1">
              <a:lnSpc>
                <a:spcPct val="80000"/>
              </a:lnSpc>
              <a:buClr>
                <a:schemeClr val="accent4">
                  <a:lumMod val="50000"/>
                </a:schemeClr>
              </a:buClr>
              <a:buFont typeface="Arial" pitchFamily="34" charset="0"/>
              <a:buChar char="•"/>
              <a:defRPr/>
            </a:pPr>
            <a:r>
              <a:rPr lang="en-US" sz="3200" dirty="0">
                <a:solidFill>
                  <a:schemeClr val="accent4">
                    <a:lumMod val="75000"/>
                  </a:schemeClr>
                </a:solidFill>
                <a:latin typeface="Arial"/>
                <a:cs typeface="Arial"/>
              </a:rPr>
              <a:t>Enrolling all interested individuals in Pathways</a:t>
            </a:r>
          </a:p>
          <a:p>
            <a:pPr lvl="1">
              <a:lnSpc>
                <a:spcPct val="80000"/>
              </a:lnSpc>
              <a:buClr>
                <a:schemeClr val="accent4">
                  <a:lumMod val="50000"/>
                </a:schemeClr>
              </a:buClr>
              <a:buFont typeface="Arial" pitchFamily="34" charset="0"/>
              <a:buChar char="•"/>
              <a:defRPr/>
            </a:pPr>
            <a:endParaRPr lang="en-US" sz="800" dirty="0">
              <a:solidFill>
                <a:schemeClr val="accent4">
                  <a:lumMod val="75000"/>
                </a:schemeClr>
              </a:solidFill>
              <a:latin typeface="Arial" charset="0"/>
            </a:endParaRPr>
          </a:p>
          <a:p>
            <a:pPr lvl="1">
              <a:lnSpc>
                <a:spcPct val="80000"/>
              </a:lnSpc>
              <a:buClr>
                <a:schemeClr val="accent4">
                  <a:lumMod val="50000"/>
                </a:schemeClr>
              </a:buClr>
              <a:buFont typeface="Arial" pitchFamily="34" charset="0"/>
              <a:buChar char="•"/>
              <a:defRPr/>
            </a:pPr>
            <a:r>
              <a:rPr lang="en-US" sz="3200" dirty="0">
                <a:solidFill>
                  <a:schemeClr val="accent4">
                    <a:lumMod val="75000"/>
                  </a:schemeClr>
                </a:solidFill>
                <a:latin typeface="Arial" charset="0"/>
              </a:rPr>
              <a:t>Maintaining employment &amp; training records based on information received</a:t>
            </a:r>
          </a:p>
          <a:p>
            <a:pPr lvl="1">
              <a:lnSpc>
                <a:spcPct val="80000"/>
              </a:lnSpc>
              <a:buClr>
                <a:schemeClr val="accent4">
                  <a:lumMod val="50000"/>
                </a:schemeClr>
              </a:buClr>
              <a:buFont typeface="Arial" pitchFamily="34" charset="0"/>
              <a:buChar char="•"/>
              <a:defRPr/>
            </a:pPr>
            <a:endParaRPr lang="en-US" sz="800" dirty="0">
              <a:solidFill>
                <a:schemeClr val="accent4">
                  <a:lumMod val="75000"/>
                </a:schemeClr>
              </a:solidFill>
              <a:latin typeface="Arial" charset="0"/>
            </a:endParaRPr>
          </a:p>
          <a:p>
            <a:pPr lvl="1">
              <a:lnSpc>
                <a:spcPct val="80000"/>
              </a:lnSpc>
              <a:buClr>
                <a:schemeClr val="accent4">
                  <a:lumMod val="50000"/>
                </a:schemeClr>
              </a:buClr>
              <a:buFont typeface="Arial" pitchFamily="34" charset="0"/>
              <a:buChar char="•"/>
              <a:defRPr/>
            </a:pPr>
            <a:r>
              <a:rPr lang="en-US" sz="3200" dirty="0">
                <a:solidFill>
                  <a:schemeClr val="accent4">
                    <a:lumMod val="75000"/>
                  </a:schemeClr>
                </a:solidFill>
                <a:latin typeface="Arial"/>
                <a:cs typeface="Arial"/>
              </a:rPr>
              <a:t>Advising members of what they need to advance</a:t>
            </a:r>
          </a:p>
          <a:p>
            <a:pPr lvl="1">
              <a:lnSpc>
                <a:spcPct val="80000"/>
              </a:lnSpc>
              <a:buClr>
                <a:schemeClr val="accent4">
                  <a:lumMod val="50000"/>
                </a:schemeClr>
              </a:buClr>
              <a:defRPr/>
            </a:pPr>
            <a:endParaRPr lang="en-US" sz="800" dirty="0">
              <a:solidFill>
                <a:schemeClr val="accent4">
                  <a:lumMod val="75000"/>
                </a:schemeClr>
              </a:solidFill>
              <a:latin typeface="Arial" charset="0"/>
            </a:endParaRPr>
          </a:p>
          <a:p>
            <a:pPr lvl="1">
              <a:lnSpc>
                <a:spcPct val="80000"/>
              </a:lnSpc>
              <a:buClr>
                <a:schemeClr val="accent4">
                  <a:lumMod val="50000"/>
                </a:schemeClr>
              </a:buClr>
              <a:buFont typeface="Arial" pitchFamily="34" charset="0"/>
              <a:buChar char="•"/>
              <a:defRPr/>
            </a:pPr>
            <a:r>
              <a:rPr lang="en-US" sz="3200" dirty="0">
                <a:solidFill>
                  <a:schemeClr val="accent4">
                    <a:lumMod val="75000"/>
                  </a:schemeClr>
                </a:solidFill>
                <a:latin typeface="Arial"/>
                <a:cs typeface="Arial"/>
              </a:rPr>
              <a:t>Working with centers to maintain accurate staffing information –Director's Reports</a:t>
            </a:r>
            <a:endParaRPr lang="en-US" sz="3200" dirty="0">
              <a:solidFill>
                <a:schemeClr val="accent4">
                  <a:lumMod val="75000"/>
                </a:schemeClr>
              </a:solidFill>
              <a:latin typeface="Arial" charset="0"/>
              <a:cs typeface="Arial"/>
            </a:endParaRPr>
          </a:p>
        </p:txBody>
      </p:sp>
      <p:sp>
        <p:nvSpPr>
          <p:cNvPr id="2" name="Rectangle 1">
            <a:extLst>
              <a:ext uri="{FF2B5EF4-FFF2-40B4-BE49-F238E27FC236}">
                <a16:creationId xmlns:a16="http://schemas.microsoft.com/office/drawing/2014/main" id="{321A249F-93C0-4F4D-B4A2-B00914CDC254}"/>
              </a:ext>
            </a:extLst>
          </p:cNvPr>
          <p:cNvSpPr/>
          <p:nvPr/>
        </p:nvSpPr>
        <p:spPr>
          <a:xfrm>
            <a:off x="6723530"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AB18F080-03A7-42FB-955B-4018A8FE0BD0}"/>
              </a:ext>
            </a:extLst>
          </p:cNvPr>
          <p:cNvSpPr txBox="1"/>
          <p:nvPr/>
        </p:nvSpPr>
        <p:spPr>
          <a:xfrm>
            <a:off x="264459" y="788894"/>
            <a:ext cx="7826187" cy="1175706"/>
          </a:xfrm>
          <a:prstGeom prst="rect">
            <a:avLst/>
          </a:prstGeom>
          <a:noFill/>
        </p:spPr>
        <p:txBody>
          <a:bodyPr wrap="square" lIns="91440" tIns="45720" rIns="91440" bIns="45720" anchor="t">
            <a:spAutoFit/>
          </a:bodyPr>
          <a:lstStyle/>
          <a:p>
            <a:pPr algn="ctr">
              <a:lnSpc>
                <a:spcPct val="80000"/>
              </a:lnSpc>
              <a:defRPr/>
            </a:pPr>
            <a:r>
              <a:rPr lang="en-US" sz="4400" dirty="0">
                <a:solidFill>
                  <a:schemeClr val="accent4">
                    <a:lumMod val="50000"/>
                  </a:schemeClr>
                </a:solidFill>
                <a:latin typeface="Arial" charset="0"/>
              </a:rPr>
              <a:t>Pathways &amp; </a:t>
            </a:r>
          </a:p>
          <a:p>
            <a:pPr algn="ctr">
              <a:lnSpc>
                <a:spcPct val="80000"/>
              </a:lnSpc>
              <a:defRPr/>
            </a:pPr>
            <a:r>
              <a:rPr lang="en-US" sz="4400" dirty="0">
                <a:solidFill>
                  <a:schemeClr val="accent4">
                    <a:lumMod val="50000"/>
                  </a:schemeClr>
                </a:solidFill>
                <a:latin typeface="Arial"/>
                <a:cs typeface="Arial"/>
              </a:rPr>
              <a:t>School Readiness Tax Credits</a:t>
            </a:r>
            <a:endParaRPr lang="en-US" sz="4400" dirty="0">
              <a:solidFill>
                <a:schemeClr val="accent4">
                  <a:lumMod val="50000"/>
                </a:schemeClr>
              </a:solidFill>
              <a:latin typeface="Arial" charset="0"/>
              <a:cs typeface="Arial"/>
            </a:endParaRPr>
          </a:p>
        </p:txBody>
      </p:sp>
      <p:pic>
        <p:nvPicPr>
          <p:cNvPr id="4" name="Recorded Sound">
            <a:hlinkClick r:id="" action="ppaction://media"/>
            <a:extLst>
              <a:ext uri="{FF2B5EF4-FFF2-40B4-BE49-F238E27FC236}">
                <a16:creationId xmlns:a16="http://schemas.microsoft.com/office/drawing/2014/main" id="{8DF67923-05FB-43DA-8EA4-FC40C41678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143"/>
    </mc:Choice>
    <mc:Fallback xmlns="">
      <p:transition spd="slow" advTm="3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93E3204-5D88-4F66-9AC7-5B1446FCEA65}"/>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2358A489-8250-4AAE-B23C-A42E922A813C}"/>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4340" name="Picture 3" descr="background.jpg">
            <a:extLst>
              <a:ext uri="{FF2B5EF4-FFF2-40B4-BE49-F238E27FC236}">
                <a16:creationId xmlns:a16="http://schemas.microsoft.com/office/drawing/2014/main" id="{1BF36499-55F1-4E36-937A-C3D706BC2F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6561E40B-E95E-42F8-BADA-40E5747B1F4F}"/>
              </a:ext>
            </a:extLst>
          </p:cNvPr>
          <p:cNvSpPr/>
          <p:nvPr/>
        </p:nvSpPr>
        <p:spPr>
          <a:xfrm>
            <a:off x="676835" y="2195979"/>
            <a:ext cx="7306236" cy="3588675"/>
          </a:xfrm>
          <a:prstGeom prst="rect">
            <a:avLst/>
          </a:prstGeom>
        </p:spPr>
        <p:txBody>
          <a:bodyPr wrap="square" lIns="91440" tIns="45720" rIns="91440" bIns="45720" anchor="t">
            <a:spAutoFit/>
          </a:bodyPr>
          <a:lstStyle/>
          <a:p>
            <a:pPr>
              <a:lnSpc>
                <a:spcPct val="80000"/>
              </a:lnSpc>
              <a:buFont typeface="Arial" pitchFamily="34" charset="0"/>
              <a:buChar char="•"/>
              <a:defRPr/>
            </a:pPr>
            <a:r>
              <a:rPr lang="en-US" sz="3600" dirty="0">
                <a:solidFill>
                  <a:schemeClr val="accent4">
                    <a:lumMod val="75000"/>
                  </a:schemeClr>
                </a:solidFill>
                <a:latin typeface="Arial"/>
                <a:cs typeface="Arial"/>
              </a:rPr>
              <a:t>For Businesses</a:t>
            </a:r>
            <a:endParaRPr lang="en-US" dirty="0">
              <a:solidFill>
                <a:schemeClr val="accent4">
                  <a:lumMod val="75000"/>
                </a:schemeClr>
              </a:solidFill>
            </a:endParaRPr>
          </a:p>
          <a:p>
            <a:pPr>
              <a:lnSpc>
                <a:spcPct val="80000"/>
              </a:lnSpc>
              <a:buFont typeface="Arial" pitchFamily="34" charset="0"/>
              <a:buChar char="•"/>
              <a:defRPr/>
            </a:pPr>
            <a:endParaRPr lang="en-US" sz="3600" dirty="0">
              <a:solidFill>
                <a:schemeClr val="accent4">
                  <a:lumMod val="75000"/>
                </a:schemeClr>
              </a:solidFill>
              <a:latin typeface="Arial"/>
              <a:cs typeface="Arial"/>
            </a:endParaRPr>
          </a:p>
          <a:p>
            <a:pPr>
              <a:lnSpc>
                <a:spcPct val="80000"/>
              </a:lnSpc>
              <a:buFont typeface="Arial" pitchFamily="34" charset="0"/>
              <a:buChar char="•"/>
              <a:defRPr/>
            </a:pPr>
            <a:r>
              <a:rPr lang="en-US" sz="3600" dirty="0">
                <a:solidFill>
                  <a:schemeClr val="accent4">
                    <a:lumMod val="75000"/>
                  </a:schemeClr>
                </a:solidFill>
                <a:latin typeface="Arial"/>
                <a:cs typeface="Arial"/>
              </a:rPr>
              <a:t>For Parents</a:t>
            </a:r>
          </a:p>
          <a:p>
            <a:pPr>
              <a:lnSpc>
                <a:spcPct val="80000"/>
              </a:lnSpc>
              <a:buFont typeface="Arial" pitchFamily="34" charset="0"/>
              <a:buChar char="•"/>
              <a:defRPr/>
            </a:pPr>
            <a:endParaRPr lang="en-US" sz="3600" dirty="0">
              <a:solidFill>
                <a:schemeClr val="accent4">
                  <a:lumMod val="75000"/>
                </a:schemeClr>
              </a:solidFill>
              <a:latin typeface="Arial"/>
              <a:cs typeface="Arial"/>
            </a:endParaRPr>
          </a:p>
          <a:p>
            <a:pPr>
              <a:lnSpc>
                <a:spcPct val="80000"/>
              </a:lnSpc>
              <a:buFont typeface="Arial" pitchFamily="34" charset="0"/>
              <a:buChar char="•"/>
              <a:defRPr/>
            </a:pPr>
            <a:r>
              <a:rPr lang="en-US" sz="3600" dirty="0">
                <a:solidFill>
                  <a:schemeClr val="accent4">
                    <a:lumMod val="75000"/>
                  </a:schemeClr>
                </a:solidFill>
                <a:latin typeface="Arial"/>
                <a:cs typeface="Arial"/>
              </a:rPr>
              <a:t>For Child Care Providers</a:t>
            </a:r>
          </a:p>
          <a:p>
            <a:pPr>
              <a:lnSpc>
                <a:spcPct val="80000"/>
              </a:lnSpc>
              <a:buFont typeface="Arial" pitchFamily="34" charset="0"/>
              <a:buChar char="•"/>
              <a:defRPr/>
            </a:pPr>
            <a:endParaRPr lang="en-US" sz="3600" dirty="0">
              <a:solidFill>
                <a:schemeClr val="accent4">
                  <a:lumMod val="75000"/>
                </a:schemeClr>
              </a:solidFill>
              <a:latin typeface="Arial"/>
              <a:cs typeface="Arial"/>
            </a:endParaRPr>
          </a:p>
          <a:p>
            <a:pPr>
              <a:lnSpc>
                <a:spcPct val="80000"/>
              </a:lnSpc>
              <a:buFont typeface="Arial" pitchFamily="34" charset="0"/>
              <a:buChar char="•"/>
              <a:defRPr/>
            </a:pPr>
            <a:r>
              <a:rPr lang="en-US" sz="3600" dirty="0">
                <a:solidFill>
                  <a:schemeClr val="accent4">
                    <a:lumMod val="75000"/>
                  </a:schemeClr>
                </a:solidFill>
                <a:latin typeface="Arial"/>
                <a:cs typeface="Arial"/>
              </a:rPr>
              <a:t>For Directors and Staff Members</a:t>
            </a:r>
          </a:p>
          <a:p>
            <a:pPr>
              <a:lnSpc>
                <a:spcPct val="80000"/>
              </a:lnSpc>
              <a:buFont typeface="Arial" pitchFamily="34" charset="0"/>
              <a:buChar char="•"/>
              <a:defRPr/>
            </a:pPr>
            <a:endParaRPr lang="en-US" sz="3200" dirty="0">
              <a:solidFill>
                <a:schemeClr val="accent4">
                  <a:lumMod val="75000"/>
                </a:schemeClr>
              </a:solidFill>
              <a:latin typeface="Arial" charset="0"/>
              <a:cs typeface="Arial" panose="020B0604020202020204" pitchFamily="34" charset="0"/>
            </a:endParaRPr>
          </a:p>
        </p:txBody>
      </p:sp>
      <p:sp>
        <p:nvSpPr>
          <p:cNvPr id="2" name="Rectangle 1">
            <a:extLst>
              <a:ext uri="{FF2B5EF4-FFF2-40B4-BE49-F238E27FC236}">
                <a16:creationId xmlns:a16="http://schemas.microsoft.com/office/drawing/2014/main" id="{321A249F-93C0-4F4D-B4A2-B00914CDC254}"/>
              </a:ext>
            </a:extLst>
          </p:cNvPr>
          <p:cNvSpPr/>
          <p:nvPr/>
        </p:nvSpPr>
        <p:spPr>
          <a:xfrm>
            <a:off x="6723530"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AB18F080-03A7-42FB-955B-4018A8FE0BD0}"/>
              </a:ext>
            </a:extLst>
          </p:cNvPr>
          <p:cNvSpPr txBox="1"/>
          <p:nvPr/>
        </p:nvSpPr>
        <p:spPr>
          <a:xfrm>
            <a:off x="264459" y="1111623"/>
            <a:ext cx="7826187" cy="634020"/>
          </a:xfrm>
          <a:prstGeom prst="rect">
            <a:avLst/>
          </a:prstGeom>
          <a:noFill/>
        </p:spPr>
        <p:txBody>
          <a:bodyPr wrap="square" lIns="91440" tIns="45720" rIns="91440" bIns="45720" anchor="t">
            <a:spAutoFit/>
          </a:bodyPr>
          <a:lstStyle/>
          <a:p>
            <a:pPr algn="ctr">
              <a:lnSpc>
                <a:spcPct val="80000"/>
              </a:lnSpc>
              <a:defRPr/>
            </a:pPr>
            <a:r>
              <a:rPr lang="en-US" sz="4400" dirty="0">
                <a:solidFill>
                  <a:schemeClr val="accent4">
                    <a:lumMod val="50000"/>
                  </a:schemeClr>
                </a:solidFill>
                <a:latin typeface="Arial"/>
                <a:cs typeface="Arial"/>
              </a:rPr>
              <a:t>School Readiness Tax Credits</a:t>
            </a:r>
            <a:endParaRPr lang="en-US" sz="4400" dirty="0">
              <a:solidFill>
                <a:schemeClr val="accent4">
                  <a:lumMod val="50000"/>
                </a:schemeClr>
              </a:solidFill>
              <a:latin typeface="Arial" charset="0"/>
              <a:cs typeface="Arial"/>
            </a:endParaRPr>
          </a:p>
        </p:txBody>
      </p:sp>
      <p:pic>
        <p:nvPicPr>
          <p:cNvPr id="4" name="Recorded Sound">
            <a:hlinkClick r:id="" action="ppaction://media"/>
            <a:extLst>
              <a:ext uri="{FF2B5EF4-FFF2-40B4-BE49-F238E27FC236}">
                <a16:creationId xmlns:a16="http://schemas.microsoft.com/office/drawing/2014/main" id="{90A4678D-2735-4DA4-8944-E6E8E43993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5" name="Recorded Sound">
            <a:hlinkClick r:id="" action="ppaction://media"/>
            <a:extLst>
              <a:ext uri="{FF2B5EF4-FFF2-40B4-BE49-F238E27FC236}">
                <a16:creationId xmlns:a16="http://schemas.microsoft.com/office/drawing/2014/main" id="{4F72A67F-D04F-4DAC-87DC-059056EA0BB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34583721"/>
      </p:ext>
    </p:extLst>
  </p:cSld>
  <p:clrMapOvr>
    <a:masterClrMapping/>
  </p:clrMapOvr>
  <mc:AlternateContent xmlns:mc="http://schemas.openxmlformats.org/markup-compatibility/2006" xmlns:p14="http://schemas.microsoft.com/office/powerpoint/2010/main">
    <mc:Choice Requires="p14">
      <p:transition spd="slow" p14:dur="2000" advTm="50781"/>
    </mc:Choice>
    <mc:Fallback xmlns="">
      <p:transition spd="slow" advTm="50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81" fill="hold"/>
                                        <p:tgtEl>
                                          <p:spTgt spid="4"/>
                                        </p:tgtEl>
                                      </p:cBhvr>
                                    </p:cmd>
                                  </p:childTnLst>
                                </p:cTn>
                              </p:par>
                            </p:childTnLst>
                          </p:cTn>
                        </p:par>
                        <p:par>
                          <p:cTn id="7" fill="hold">
                            <p:stCondLst>
                              <p:cond delay="50781"/>
                            </p:stCondLst>
                            <p:childTnLst>
                              <p:par>
                                <p:cTn id="8" presetID="1" presetClass="mediacall" presetSubtype="0" fill="hold" nodeType="afterEffect">
                                  <p:stCondLst>
                                    <p:cond delay="0"/>
                                  </p:stCondLst>
                                  <p:childTnLst>
                                    <p:cmd type="call" cmd="playFrom(0.0)">
                                      <p:cBhvr>
                                        <p:cTn id="9" dur="44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BF5D62C-3FEB-4566-9A42-465B1ED6FB05}"/>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A9B6EED4-C4FE-4A5C-8E67-3603D18E6D67}"/>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6388" name="Picture 3" descr="background.jpg">
            <a:extLst>
              <a:ext uri="{FF2B5EF4-FFF2-40B4-BE49-F238E27FC236}">
                <a16:creationId xmlns:a16="http://schemas.microsoft.com/office/drawing/2014/main" id="{6090BC3F-D1B5-461D-A797-6A5DF89288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1475F385-25E5-4500-8DBF-6ECC7D64CAF2}"/>
              </a:ext>
            </a:extLst>
          </p:cNvPr>
          <p:cNvSpPr txBox="1">
            <a:spLocks/>
          </p:cNvSpPr>
          <p:nvPr/>
        </p:nvSpPr>
        <p:spPr bwMode="auto">
          <a:xfrm>
            <a:off x="457200" y="409109"/>
            <a:ext cx="5715000" cy="1143000"/>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Career Development</a:t>
            </a:r>
          </a:p>
        </p:txBody>
      </p:sp>
      <p:sp>
        <p:nvSpPr>
          <p:cNvPr id="2" name="Rectangle 1">
            <a:extLst>
              <a:ext uri="{FF2B5EF4-FFF2-40B4-BE49-F238E27FC236}">
                <a16:creationId xmlns:a16="http://schemas.microsoft.com/office/drawing/2014/main" id="{2BF9AC76-6CFF-46EB-AF87-3C605AB1CB19}"/>
              </a:ext>
            </a:extLst>
          </p:cNvPr>
          <p:cNvSpPr/>
          <p:nvPr/>
        </p:nvSpPr>
        <p:spPr>
          <a:xfrm>
            <a:off x="6893860"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89DD725-3FB1-4B2C-90CD-AF6462E4B5D7}"/>
              </a:ext>
            </a:extLst>
          </p:cNvPr>
          <p:cNvSpPr txBox="1">
            <a:spLocks/>
          </p:cNvSpPr>
          <p:nvPr/>
        </p:nvSpPr>
        <p:spPr bwMode="auto">
          <a:xfrm>
            <a:off x="457200" y="1304365"/>
            <a:ext cx="7897907" cy="4830763"/>
          </a:xfrm>
          <a:prstGeom prst="rect">
            <a:avLst/>
          </a:prstGeom>
          <a:noFill/>
          <a:ln w="9525">
            <a:noFill/>
            <a:miter lim="800000"/>
            <a:headEnd/>
            <a:tailEnd/>
          </a:ln>
        </p:spPr>
        <p:txBody>
          <a:bodyPr lIns="91440" tIns="45720" rIns="91440" bIns="45720" anchor="t"/>
          <a:lstStyle/>
          <a:p>
            <a:pPr eaLnBrk="0" hangingPunct="0">
              <a:buClr>
                <a:schemeClr val="accent4">
                  <a:lumMod val="50000"/>
                </a:schemeClr>
              </a:buClr>
              <a:buFont typeface="Arial" pitchFamily="34" charset="0"/>
              <a:buChar char="•"/>
              <a:defRPr/>
            </a:pPr>
            <a:r>
              <a:rPr lang="en-US" sz="3200" dirty="0">
                <a:solidFill>
                  <a:schemeClr val="accent4">
                    <a:lumMod val="75000"/>
                  </a:schemeClr>
                </a:solidFill>
                <a:latin typeface="+mn-lt"/>
              </a:rPr>
              <a:t>School Readiness Tax Credits for Directors &amp; Staff</a:t>
            </a:r>
          </a:p>
          <a:p>
            <a:pPr eaLnBrk="0" hangingPunct="0">
              <a:buClr>
                <a:schemeClr val="accent4">
                  <a:lumMod val="50000"/>
                </a:schemeClr>
              </a:buClr>
              <a:buFont typeface="Arial" pitchFamily="34" charset="0"/>
              <a:buChar char="•"/>
              <a:defRPr/>
            </a:pPr>
            <a:endParaRPr lang="en-US" sz="800" dirty="0">
              <a:solidFill>
                <a:schemeClr val="accent4">
                  <a:lumMod val="75000"/>
                </a:schemeClr>
              </a:solidFill>
              <a:latin typeface="+mn-lt"/>
            </a:endParaRPr>
          </a:p>
          <a:p>
            <a:pPr lvl="1" eaLnBrk="0" hangingPunct="0">
              <a:buClr>
                <a:schemeClr val="accent4">
                  <a:lumMod val="50000"/>
                </a:schemeClr>
              </a:buClr>
              <a:buFont typeface="Arial" pitchFamily="34" charset="0"/>
              <a:buChar char="•"/>
              <a:defRPr/>
            </a:pPr>
            <a:r>
              <a:rPr lang="en-US" sz="2600" dirty="0">
                <a:solidFill>
                  <a:schemeClr val="accent4">
                    <a:lumMod val="75000"/>
                  </a:schemeClr>
                </a:solidFill>
                <a:latin typeface="+mn-lt"/>
              </a:rPr>
              <a:t>Place members on the career ladder based on the documentation received.  Members who are at Early Learning Teacher 1, 2, 3, 4, Master Teacher, Director 1, 2, 3, and 4 are on tax credit eligible levels.</a:t>
            </a:r>
            <a:endParaRPr lang="en-US" sz="2600" dirty="0">
              <a:solidFill>
                <a:schemeClr val="accent4">
                  <a:lumMod val="75000"/>
                </a:schemeClr>
              </a:solidFill>
              <a:latin typeface="+mn-lt"/>
              <a:cs typeface="Calibri"/>
            </a:endParaRPr>
          </a:p>
          <a:p>
            <a:pPr lvl="1" eaLnBrk="0" hangingPunct="0">
              <a:buClr>
                <a:schemeClr val="accent4">
                  <a:lumMod val="50000"/>
                </a:schemeClr>
              </a:buClr>
              <a:buFont typeface="Arial" pitchFamily="34" charset="0"/>
              <a:buChar char="•"/>
              <a:defRPr/>
            </a:pPr>
            <a:endParaRPr lang="en-US" sz="800" dirty="0">
              <a:solidFill>
                <a:schemeClr val="accent4">
                  <a:lumMod val="75000"/>
                </a:schemeClr>
              </a:solidFill>
              <a:latin typeface="+mn-lt"/>
            </a:endParaRPr>
          </a:p>
          <a:p>
            <a:pPr lvl="1">
              <a:lnSpc>
                <a:spcPct val="90000"/>
              </a:lnSpc>
              <a:spcBef>
                <a:spcPct val="20000"/>
              </a:spcBef>
              <a:buClr>
                <a:schemeClr val="accent4">
                  <a:lumMod val="50000"/>
                </a:schemeClr>
              </a:buClr>
              <a:buFont typeface="Arial" pitchFamily="34" charset="0"/>
              <a:buChar char="•"/>
              <a:defRPr/>
            </a:pPr>
            <a:r>
              <a:rPr lang="en-US" sz="2600" dirty="0">
                <a:solidFill>
                  <a:schemeClr val="accent4">
                    <a:lumMod val="75000"/>
                  </a:schemeClr>
                </a:solidFill>
                <a:latin typeface="+mn-lt"/>
              </a:rPr>
              <a:t>Mail SRTC forms to all active members who have achieved a tax credit eligible level on January 31</a:t>
            </a:r>
            <a:r>
              <a:rPr lang="en-US" sz="2600" baseline="30000" dirty="0">
                <a:solidFill>
                  <a:schemeClr val="accent4">
                    <a:lumMod val="75000"/>
                  </a:schemeClr>
                </a:solidFill>
                <a:latin typeface="+mn-lt"/>
              </a:rPr>
              <a:t>st</a:t>
            </a:r>
            <a:r>
              <a:rPr lang="en-US" sz="2600" dirty="0">
                <a:solidFill>
                  <a:schemeClr val="accent4">
                    <a:lumMod val="75000"/>
                  </a:schemeClr>
                </a:solidFill>
                <a:latin typeface="+mn-lt"/>
              </a:rPr>
              <a:t> of the following year.  </a:t>
            </a:r>
            <a:endParaRPr lang="en-US" sz="2600" dirty="0">
              <a:solidFill>
                <a:schemeClr val="accent4">
                  <a:lumMod val="75000"/>
                </a:schemeClr>
              </a:solidFill>
              <a:latin typeface="+mn-lt"/>
              <a:cs typeface="Calibri"/>
            </a:endParaRPr>
          </a:p>
          <a:p>
            <a:pPr>
              <a:lnSpc>
                <a:spcPct val="90000"/>
              </a:lnSpc>
              <a:spcBef>
                <a:spcPct val="20000"/>
              </a:spcBef>
              <a:buClr>
                <a:schemeClr val="accent4">
                  <a:lumMod val="50000"/>
                </a:schemeClr>
              </a:buClr>
              <a:defRPr/>
            </a:pPr>
            <a:endParaRPr lang="en-US" sz="800" dirty="0">
              <a:solidFill>
                <a:schemeClr val="accent4">
                  <a:lumMod val="75000"/>
                </a:schemeClr>
              </a:solidFill>
              <a:latin typeface="+mn-lt"/>
            </a:endParaRPr>
          </a:p>
          <a:p>
            <a:pPr lvl="1">
              <a:lnSpc>
                <a:spcPct val="90000"/>
              </a:lnSpc>
              <a:spcBef>
                <a:spcPct val="20000"/>
              </a:spcBef>
              <a:buClr>
                <a:schemeClr val="accent4">
                  <a:lumMod val="50000"/>
                </a:schemeClr>
              </a:buClr>
              <a:buFont typeface="Arial" pitchFamily="34" charset="0"/>
              <a:buChar char="•"/>
              <a:defRPr/>
            </a:pPr>
            <a:r>
              <a:rPr lang="en-US" sz="2600" dirty="0">
                <a:solidFill>
                  <a:schemeClr val="accent4">
                    <a:lumMod val="75000"/>
                  </a:schemeClr>
                </a:solidFill>
                <a:latin typeface="+mn-lt"/>
              </a:rPr>
              <a:t>Advise LDOE &amp; the Louisiana Department of  Revenue of all members who are on a tax credit eligible levels.  </a:t>
            </a:r>
            <a:endParaRPr lang="en-US" sz="2600" dirty="0">
              <a:solidFill>
                <a:schemeClr val="accent4">
                  <a:lumMod val="75000"/>
                </a:schemeClr>
              </a:solidFill>
              <a:latin typeface="+mn-lt"/>
              <a:cs typeface="Calibri"/>
            </a:endParaRPr>
          </a:p>
          <a:p>
            <a:pPr lvl="1" eaLnBrk="0" hangingPunct="0">
              <a:spcBef>
                <a:spcPct val="20000"/>
              </a:spcBef>
              <a:buFont typeface="Arial" pitchFamily="34" charset="0"/>
              <a:buChar char="•"/>
              <a:defRPr/>
            </a:pPr>
            <a:endParaRPr lang="en-US" sz="2800" dirty="0">
              <a:solidFill>
                <a:schemeClr val="accent4">
                  <a:lumMod val="75000"/>
                </a:schemeClr>
              </a:solidFill>
              <a:latin typeface="+mn-lt"/>
            </a:endParaRPr>
          </a:p>
        </p:txBody>
      </p:sp>
      <p:pic>
        <p:nvPicPr>
          <p:cNvPr id="4" name="Recorded Sound">
            <a:hlinkClick r:id="" action="ppaction://media"/>
            <a:extLst>
              <a:ext uri="{FF2B5EF4-FFF2-40B4-BE49-F238E27FC236}">
                <a16:creationId xmlns:a16="http://schemas.microsoft.com/office/drawing/2014/main" id="{B2B99474-FEF4-4422-97FA-B7D483C104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652"/>
    </mc:Choice>
    <mc:Fallback xmlns="">
      <p:transition spd="slow" advTm="6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BF5D62C-3FEB-4566-9A42-465B1ED6FB05}"/>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A9B6EED4-C4FE-4A5C-8E67-3603D18E6D67}"/>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6388" name="Picture 3" descr="background.jpg">
            <a:extLst>
              <a:ext uri="{FF2B5EF4-FFF2-40B4-BE49-F238E27FC236}">
                <a16:creationId xmlns:a16="http://schemas.microsoft.com/office/drawing/2014/main" id="{6090BC3F-D1B5-461D-A797-6A5DF89288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1475F385-25E5-4500-8DBF-6ECC7D64CAF2}"/>
              </a:ext>
            </a:extLst>
          </p:cNvPr>
          <p:cNvSpPr txBox="1">
            <a:spLocks/>
          </p:cNvSpPr>
          <p:nvPr/>
        </p:nvSpPr>
        <p:spPr bwMode="auto">
          <a:xfrm>
            <a:off x="430306" y="543580"/>
            <a:ext cx="5715000" cy="1143000"/>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Career Development</a:t>
            </a:r>
          </a:p>
        </p:txBody>
      </p:sp>
      <p:sp>
        <p:nvSpPr>
          <p:cNvPr id="2" name="Rectangle 1">
            <a:extLst>
              <a:ext uri="{FF2B5EF4-FFF2-40B4-BE49-F238E27FC236}">
                <a16:creationId xmlns:a16="http://schemas.microsoft.com/office/drawing/2014/main" id="{2BF9AC76-6CFF-46EB-AF87-3C605AB1CB19}"/>
              </a:ext>
            </a:extLst>
          </p:cNvPr>
          <p:cNvSpPr/>
          <p:nvPr/>
        </p:nvSpPr>
        <p:spPr>
          <a:xfrm>
            <a:off x="6893860"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89DD725-3FB1-4B2C-90CD-AF6462E4B5D7}"/>
              </a:ext>
            </a:extLst>
          </p:cNvPr>
          <p:cNvSpPr txBox="1">
            <a:spLocks/>
          </p:cNvSpPr>
          <p:nvPr/>
        </p:nvSpPr>
        <p:spPr bwMode="auto">
          <a:xfrm>
            <a:off x="797859" y="2227731"/>
            <a:ext cx="7897907" cy="2420470"/>
          </a:xfrm>
          <a:prstGeom prst="rect">
            <a:avLst/>
          </a:prstGeom>
          <a:noFill/>
          <a:ln w="9525">
            <a:noFill/>
            <a:miter lim="800000"/>
            <a:headEnd/>
            <a:tailEnd/>
          </a:ln>
        </p:spPr>
        <p:txBody>
          <a:bodyPr lIns="91440" tIns="45720" rIns="91440" bIns="45720" anchor="t"/>
          <a:lstStyle/>
          <a:p>
            <a:pPr>
              <a:buClr>
                <a:schemeClr val="accent4">
                  <a:lumMod val="50000"/>
                </a:schemeClr>
              </a:buClr>
              <a:defRPr/>
            </a:pPr>
            <a:r>
              <a:rPr lang="en-US" sz="3200" dirty="0">
                <a:solidFill>
                  <a:schemeClr val="accent4">
                    <a:lumMod val="75000"/>
                  </a:schemeClr>
                </a:solidFill>
                <a:latin typeface="Calibri"/>
                <a:cs typeface="Calibri"/>
              </a:rPr>
              <a:t>New Career Ladder for teachers went into effect beginning with 2019.</a:t>
            </a:r>
            <a:endParaRPr lang="en-US" dirty="0">
              <a:solidFill>
                <a:schemeClr val="accent4">
                  <a:lumMod val="75000"/>
                </a:schemeClr>
              </a:solidFill>
              <a:cs typeface="Arial"/>
            </a:endParaRPr>
          </a:p>
        </p:txBody>
      </p:sp>
      <p:pic>
        <p:nvPicPr>
          <p:cNvPr id="4" name="Recorded Sound">
            <a:hlinkClick r:id="" action="ppaction://media"/>
            <a:extLst>
              <a:ext uri="{FF2B5EF4-FFF2-40B4-BE49-F238E27FC236}">
                <a16:creationId xmlns:a16="http://schemas.microsoft.com/office/drawing/2014/main" id="{6AA437BC-CA68-428D-A302-C636A678F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50363730"/>
      </p:ext>
    </p:extLst>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text on a white background&#10;&#10;Description automatically generated">
            <a:extLst>
              <a:ext uri="{FF2B5EF4-FFF2-40B4-BE49-F238E27FC236}">
                <a16:creationId xmlns:a16="http://schemas.microsoft.com/office/drawing/2014/main" id="{45B2D1CB-C65D-4496-BF1A-F967B06AE0CA}"/>
              </a:ext>
            </a:extLst>
          </p:cNvPr>
          <p:cNvPicPr>
            <a:picLocks noChangeAspect="1"/>
          </p:cNvPicPr>
          <p:nvPr/>
        </p:nvPicPr>
        <p:blipFill rotWithShape="1">
          <a:blip r:embed="rId6"/>
          <a:srcRect t="4366" r="-155" b="9689"/>
          <a:stretch/>
        </p:blipFill>
        <p:spPr>
          <a:xfrm>
            <a:off x="1541930" y="0"/>
            <a:ext cx="6167731" cy="6860024"/>
          </a:xfrm>
          <a:prstGeom prst="rect">
            <a:avLst/>
          </a:prstGeom>
        </p:spPr>
      </p:pic>
      <p:pic>
        <p:nvPicPr>
          <p:cNvPr id="3" name="Recorded Sound">
            <a:hlinkClick r:id="" action="ppaction://media"/>
            <a:extLst>
              <a:ext uri="{FF2B5EF4-FFF2-40B4-BE49-F238E27FC236}">
                <a16:creationId xmlns:a16="http://schemas.microsoft.com/office/drawing/2014/main" id="{0F935BFF-7307-461E-B330-429EC48ACD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4" name="Recorded Sound">
            <a:hlinkClick r:id="" action="ppaction://media"/>
            <a:extLst>
              <a:ext uri="{FF2B5EF4-FFF2-40B4-BE49-F238E27FC236}">
                <a16:creationId xmlns:a16="http://schemas.microsoft.com/office/drawing/2014/main" id="{99E3D7FF-A4DA-4B39-A962-CF48309B714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44963265"/>
      </p:ext>
    </p:extLst>
  </p:cSld>
  <p:clrMapOvr>
    <a:masterClrMapping/>
  </p:clrMapOvr>
  <mc:AlternateContent xmlns:mc="http://schemas.openxmlformats.org/markup-compatibility/2006" xmlns:p14="http://schemas.microsoft.com/office/powerpoint/2010/main">
    <mc:Choice Requires="p14">
      <p:transition spd="slow" p14:dur="2000" advTm="19853"/>
    </mc:Choice>
    <mc:Fallback xmlns="">
      <p:transition spd="slow" advTm="1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53" fill="hold"/>
                                        <p:tgtEl>
                                          <p:spTgt spid="3"/>
                                        </p:tgtEl>
                                      </p:cBhvr>
                                    </p:cmd>
                                  </p:childTnLst>
                                </p:cTn>
                              </p:par>
                            </p:childTnLst>
                          </p:cTn>
                        </p:par>
                        <p:par>
                          <p:cTn id="7" fill="hold">
                            <p:stCondLst>
                              <p:cond delay="19853"/>
                            </p:stCondLst>
                            <p:childTnLst>
                              <p:par>
                                <p:cTn id="8" presetID="1" presetClass="mediacall" presetSubtype="0" fill="hold" nodeType="afterEffect">
                                  <p:stCondLst>
                                    <p:cond delay="0"/>
                                  </p:stCondLst>
                                  <p:childTnLst>
                                    <p:cmd type="call" cmd="playFrom(0.0)">
                                      <p:cBhvr>
                                        <p:cTn id="9" dur="438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text on a white background&#10;&#10;Description automatically generated">
            <a:extLst>
              <a:ext uri="{FF2B5EF4-FFF2-40B4-BE49-F238E27FC236}">
                <a16:creationId xmlns:a16="http://schemas.microsoft.com/office/drawing/2014/main" id="{39676BB8-843F-42ED-9F07-2104FD46F2D7}"/>
              </a:ext>
            </a:extLst>
          </p:cNvPr>
          <p:cNvPicPr>
            <a:picLocks noChangeAspect="1"/>
          </p:cNvPicPr>
          <p:nvPr/>
        </p:nvPicPr>
        <p:blipFill rotWithShape="1">
          <a:blip r:embed="rId4"/>
          <a:srcRect t="1704" b="2273"/>
          <a:stretch/>
        </p:blipFill>
        <p:spPr>
          <a:xfrm>
            <a:off x="1828800" y="2242"/>
            <a:ext cx="5495364" cy="6851279"/>
          </a:xfrm>
          <a:prstGeom prst="rect">
            <a:avLst/>
          </a:prstGeom>
        </p:spPr>
      </p:pic>
      <p:pic>
        <p:nvPicPr>
          <p:cNvPr id="3" name="Recorded Sound">
            <a:hlinkClick r:id="" action="ppaction://media"/>
            <a:extLst>
              <a:ext uri="{FF2B5EF4-FFF2-40B4-BE49-F238E27FC236}">
                <a16:creationId xmlns:a16="http://schemas.microsoft.com/office/drawing/2014/main" id="{C995E57C-77C6-4A16-97F7-3448032CD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68176477"/>
      </p:ext>
    </p:extLst>
  </p:cSld>
  <p:clrMapOvr>
    <a:masterClrMapping/>
  </p:clrMapOvr>
  <mc:AlternateContent xmlns:mc="http://schemas.openxmlformats.org/markup-compatibility/2006" xmlns:p14="http://schemas.microsoft.com/office/powerpoint/2010/main">
    <mc:Choice Requires="p14">
      <p:transition spd="slow" p14:dur="2000" advTm="124770"/>
    </mc:Choice>
    <mc:Fallback xmlns="">
      <p:transition spd="slow" advTm="12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66DAFDEF-B83D-440D-8698-A414540E6DBB}"/>
              </a:ext>
            </a:extLst>
          </p:cNvPr>
          <p:cNvPicPr>
            <a:picLocks noChangeAspect="1"/>
          </p:cNvPicPr>
          <p:nvPr/>
        </p:nvPicPr>
        <p:blipFill rotWithShape="1">
          <a:blip r:embed="rId4"/>
          <a:srcRect t="2538" b="2030"/>
          <a:stretch/>
        </p:blipFill>
        <p:spPr>
          <a:xfrm>
            <a:off x="2416092" y="643466"/>
            <a:ext cx="4311815" cy="5571067"/>
          </a:xfrm>
          <a:prstGeom prst="rect">
            <a:avLst/>
          </a:prstGeom>
        </p:spPr>
      </p:pic>
      <p:pic>
        <p:nvPicPr>
          <p:cNvPr id="3" name="Recorded Sound">
            <a:hlinkClick r:id="" action="ppaction://media"/>
            <a:extLst>
              <a:ext uri="{FF2B5EF4-FFF2-40B4-BE49-F238E27FC236}">
                <a16:creationId xmlns:a16="http://schemas.microsoft.com/office/drawing/2014/main" id="{694B404A-D841-4F37-A4C0-A83CD118A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46620851"/>
      </p:ext>
    </p:extLst>
  </p:cSld>
  <p:clrMapOvr>
    <a:masterClrMapping/>
  </p:clrMapOvr>
  <mc:AlternateContent xmlns:mc="http://schemas.openxmlformats.org/markup-compatibility/2006" xmlns:p14="http://schemas.microsoft.com/office/powerpoint/2010/main">
    <mc:Choice Requires="p14">
      <p:transition spd="slow" p14:dur="2000" advTm="32982"/>
    </mc:Choice>
    <mc:Fallback xmlns="">
      <p:transition spd="slow" advTm="3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276A09B-B468-4507-AC8A-E676516E9DF0}"/>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35DA8264-1056-4699-9E60-7125C8207C25}"/>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7412" name="Picture 3" descr="background.jpg">
            <a:extLst>
              <a:ext uri="{FF2B5EF4-FFF2-40B4-BE49-F238E27FC236}">
                <a16:creationId xmlns:a16="http://schemas.microsoft.com/office/drawing/2014/main" id="{94C2B6DF-5150-43DE-A4F6-FA555FF29B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800358A-3361-4973-BFBB-ED4AE429E2FA}"/>
              </a:ext>
            </a:extLst>
          </p:cNvPr>
          <p:cNvSpPr txBox="1">
            <a:spLocks/>
          </p:cNvSpPr>
          <p:nvPr/>
        </p:nvSpPr>
        <p:spPr bwMode="auto">
          <a:xfrm>
            <a:off x="457200" y="274638"/>
            <a:ext cx="5715000" cy="58271"/>
          </a:xfrm>
          <a:prstGeom prst="rect">
            <a:avLst/>
          </a:prstGeom>
          <a:noFill/>
          <a:ln w="9525">
            <a:noFill/>
            <a:miter lim="800000"/>
            <a:headEnd/>
            <a:tailEnd/>
          </a:ln>
        </p:spPr>
        <p:txBody>
          <a:bodyPr lIns="91440" tIns="45720" rIns="91440" bIns="45720" anchor="ctr"/>
          <a:lstStyle/>
          <a:p>
            <a:pPr algn="ctr" eaLnBrk="0" hangingPunct="0">
              <a:defRPr/>
            </a:pPr>
            <a:endParaRPr lang="en-US" sz="4400" dirty="0">
              <a:solidFill>
                <a:schemeClr val="accent4">
                  <a:lumMod val="50000"/>
                </a:schemeClr>
              </a:solidFill>
              <a:latin typeface="+mj-lt"/>
              <a:ea typeface="+mj-ea"/>
              <a:cs typeface="Calibri"/>
            </a:endParaRPr>
          </a:p>
        </p:txBody>
      </p:sp>
      <p:sp>
        <p:nvSpPr>
          <p:cNvPr id="6" name="Content Placeholder 2">
            <a:extLst>
              <a:ext uri="{FF2B5EF4-FFF2-40B4-BE49-F238E27FC236}">
                <a16:creationId xmlns:a16="http://schemas.microsoft.com/office/drawing/2014/main" id="{960491BE-B2BF-410F-BFC1-5AB62AF7710F}"/>
              </a:ext>
            </a:extLst>
          </p:cNvPr>
          <p:cNvSpPr txBox="1">
            <a:spLocks/>
          </p:cNvSpPr>
          <p:nvPr/>
        </p:nvSpPr>
        <p:spPr bwMode="auto">
          <a:xfrm>
            <a:off x="457200" y="865095"/>
            <a:ext cx="7853083" cy="5261068"/>
          </a:xfrm>
          <a:prstGeom prst="rect">
            <a:avLst/>
          </a:prstGeom>
          <a:noFill/>
          <a:ln w="9525">
            <a:noFill/>
            <a:miter lim="800000"/>
            <a:headEnd/>
            <a:tailEnd/>
          </a:ln>
        </p:spPr>
        <p:txBody>
          <a:bodyPr lIns="91440" tIns="45720" rIns="91440" bIns="45720" anchor="t"/>
          <a:lstStyle/>
          <a:p>
            <a:pPr eaLnBrk="0" hangingPunct="0">
              <a:buClr>
                <a:schemeClr val="accent4">
                  <a:lumMod val="50000"/>
                </a:schemeClr>
              </a:buClr>
              <a:defRPr/>
            </a:pPr>
            <a:r>
              <a:rPr lang="en-US" sz="4000" dirty="0">
                <a:solidFill>
                  <a:schemeClr val="accent4">
                    <a:lumMod val="75000"/>
                  </a:schemeClr>
                </a:solidFill>
                <a:latin typeface="+mn-lt"/>
              </a:rPr>
              <a:t>Notes about SRTC:</a:t>
            </a:r>
            <a:endParaRPr lang="en-US" sz="4000" dirty="0">
              <a:solidFill>
                <a:schemeClr val="accent4">
                  <a:lumMod val="75000"/>
                </a:schemeClr>
              </a:solidFill>
              <a:cs typeface="Arial"/>
            </a:endParaRPr>
          </a:p>
          <a:p>
            <a:pPr>
              <a:buClr>
                <a:schemeClr val="accent4">
                  <a:lumMod val="50000"/>
                </a:schemeClr>
              </a:buClr>
              <a:defRPr/>
            </a:pPr>
            <a:endParaRPr lang="en-US" sz="4000" dirty="0">
              <a:solidFill>
                <a:schemeClr val="accent4">
                  <a:lumMod val="75000"/>
                </a:schemeClr>
              </a:solidFill>
              <a:latin typeface="+mn-lt"/>
            </a:endParaRPr>
          </a:p>
          <a:p>
            <a:pPr lvl="1">
              <a:lnSpc>
                <a:spcPct val="90000"/>
              </a:lnSpc>
              <a:spcBef>
                <a:spcPct val="20000"/>
              </a:spcBef>
              <a:buClr>
                <a:schemeClr val="accent4">
                  <a:lumMod val="50000"/>
                </a:schemeClr>
              </a:buClr>
              <a:buFont typeface="Arial" pitchFamily="34" charset="0"/>
              <a:buChar char="•"/>
              <a:defRPr/>
            </a:pPr>
            <a:r>
              <a:rPr lang="en-US" sz="3500" dirty="0">
                <a:solidFill>
                  <a:schemeClr val="accent4">
                    <a:lumMod val="75000"/>
                  </a:schemeClr>
                </a:solidFill>
                <a:latin typeface="+mn-lt"/>
              </a:rPr>
              <a:t>While directors may submit necessary information, it is ultimately the member’s responsibility to make sure their information is submitted for the tax credit. </a:t>
            </a:r>
            <a:endParaRPr lang="en-US" sz="3500" dirty="0">
              <a:solidFill>
                <a:schemeClr val="accent4">
                  <a:lumMod val="75000"/>
                </a:schemeClr>
              </a:solidFill>
              <a:latin typeface="+mn-lt"/>
              <a:cs typeface="Calibri"/>
            </a:endParaRPr>
          </a:p>
          <a:p>
            <a:pPr lvl="1" algn="ctr" eaLnBrk="0" hangingPunct="0">
              <a:spcBef>
                <a:spcPct val="20000"/>
              </a:spcBef>
              <a:buClr>
                <a:schemeClr val="accent4">
                  <a:lumMod val="50000"/>
                </a:schemeClr>
              </a:buClr>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387A49F1-2E0B-4B96-AE40-2F0F5D18B3FD}"/>
              </a:ext>
            </a:extLst>
          </p:cNvPr>
          <p:cNvSpPr/>
          <p:nvPr/>
        </p:nvSpPr>
        <p:spPr>
          <a:xfrm>
            <a:off x="6723530"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F04D996E-3278-4B3D-A7C5-C97E6B281E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34"/>
    </mc:Choice>
    <mc:Fallback xmlns="">
      <p:transition spd="slow" advTm="18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276A09B-B468-4507-AC8A-E676516E9DF0}"/>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35DA8264-1056-4699-9E60-7125C8207C25}"/>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7412" name="Picture 3" descr="background.jpg">
            <a:extLst>
              <a:ext uri="{FF2B5EF4-FFF2-40B4-BE49-F238E27FC236}">
                <a16:creationId xmlns:a16="http://schemas.microsoft.com/office/drawing/2014/main" id="{94C2B6DF-5150-43DE-A4F6-FA555FF29B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800358A-3361-4973-BFBB-ED4AE429E2FA}"/>
              </a:ext>
            </a:extLst>
          </p:cNvPr>
          <p:cNvSpPr txBox="1">
            <a:spLocks/>
          </p:cNvSpPr>
          <p:nvPr/>
        </p:nvSpPr>
        <p:spPr bwMode="auto">
          <a:xfrm>
            <a:off x="457200" y="274638"/>
            <a:ext cx="5715000" cy="58271"/>
          </a:xfrm>
          <a:prstGeom prst="rect">
            <a:avLst/>
          </a:prstGeom>
          <a:noFill/>
          <a:ln w="9525">
            <a:noFill/>
            <a:miter lim="800000"/>
            <a:headEnd/>
            <a:tailEnd/>
          </a:ln>
        </p:spPr>
        <p:txBody>
          <a:bodyPr lIns="91440" tIns="45720" rIns="91440" bIns="45720" anchor="ctr"/>
          <a:lstStyle/>
          <a:p>
            <a:pPr algn="ctr" eaLnBrk="0" hangingPunct="0">
              <a:defRPr/>
            </a:pPr>
            <a:endParaRPr lang="en-US" sz="4400" dirty="0">
              <a:solidFill>
                <a:schemeClr val="accent4">
                  <a:lumMod val="50000"/>
                </a:schemeClr>
              </a:solidFill>
              <a:latin typeface="+mj-lt"/>
              <a:ea typeface="+mj-ea"/>
              <a:cs typeface="Calibri"/>
            </a:endParaRPr>
          </a:p>
        </p:txBody>
      </p:sp>
      <p:sp>
        <p:nvSpPr>
          <p:cNvPr id="6" name="Content Placeholder 2">
            <a:extLst>
              <a:ext uri="{FF2B5EF4-FFF2-40B4-BE49-F238E27FC236}">
                <a16:creationId xmlns:a16="http://schemas.microsoft.com/office/drawing/2014/main" id="{960491BE-B2BF-410F-BFC1-5AB62AF7710F}"/>
              </a:ext>
            </a:extLst>
          </p:cNvPr>
          <p:cNvSpPr txBox="1">
            <a:spLocks/>
          </p:cNvSpPr>
          <p:nvPr/>
        </p:nvSpPr>
        <p:spPr bwMode="auto">
          <a:xfrm>
            <a:off x="457200" y="865095"/>
            <a:ext cx="7853083" cy="5261068"/>
          </a:xfrm>
          <a:prstGeom prst="rect">
            <a:avLst/>
          </a:prstGeom>
          <a:noFill/>
          <a:ln w="9525">
            <a:noFill/>
            <a:miter lim="800000"/>
            <a:headEnd/>
            <a:tailEnd/>
          </a:ln>
        </p:spPr>
        <p:txBody>
          <a:bodyPr lIns="91440" tIns="45720" rIns="91440" bIns="45720" anchor="t"/>
          <a:lstStyle/>
          <a:p>
            <a:pPr eaLnBrk="0" hangingPunct="0">
              <a:buClr>
                <a:schemeClr val="accent4">
                  <a:lumMod val="50000"/>
                </a:schemeClr>
              </a:buClr>
              <a:defRPr/>
            </a:pPr>
            <a:r>
              <a:rPr lang="en-US" sz="4000" dirty="0">
                <a:solidFill>
                  <a:schemeClr val="accent4">
                    <a:lumMod val="75000"/>
                  </a:schemeClr>
                </a:solidFill>
                <a:latin typeface="+mn-lt"/>
              </a:rPr>
              <a:t>Notes about SRTC:</a:t>
            </a:r>
            <a:endParaRPr lang="en-US" sz="4000" dirty="0">
              <a:solidFill>
                <a:schemeClr val="accent4">
                  <a:lumMod val="75000"/>
                </a:schemeClr>
              </a:solidFill>
              <a:cs typeface="Arial"/>
            </a:endParaRPr>
          </a:p>
          <a:p>
            <a:pPr>
              <a:buClr>
                <a:schemeClr val="accent4">
                  <a:lumMod val="50000"/>
                </a:schemeClr>
              </a:buClr>
              <a:defRPr/>
            </a:pPr>
            <a:endParaRPr lang="en-US" sz="4000" dirty="0">
              <a:solidFill>
                <a:schemeClr val="accent4">
                  <a:lumMod val="75000"/>
                </a:schemeClr>
              </a:solidFill>
              <a:latin typeface="+mn-lt"/>
            </a:endParaRPr>
          </a:p>
          <a:p>
            <a:pPr lvl="1">
              <a:lnSpc>
                <a:spcPct val="90000"/>
              </a:lnSpc>
              <a:spcBef>
                <a:spcPct val="20000"/>
              </a:spcBef>
              <a:buClr>
                <a:schemeClr val="accent4">
                  <a:lumMod val="50000"/>
                </a:schemeClr>
              </a:buClr>
              <a:buFont typeface="Arial" pitchFamily="34" charset="0"/>
              <a:buChar char="•"/>
              <a:defRPr/>
            </a:pPr>
            <a:r>
              <a:rPr lang="en-US" sz="3500" dirty="0">
                <a:solidFill>
                  <a:schemeClr val="accent4">
                    <a:lumMod val="75000"/>
                  </a:schemeClr>
                </a:solidFill>
                <a:latin typeface="+mn-lt"/>
              </a:rPr>
              <a:t>Members should contact Pathways to update contact information and ensure that their level is current and valid for the entire year. </a:t>
            </a:r>
            <a:endParaRPr lang="en-US" sz="3500">
              <a:solidFill>
                <a:schemeClr val="accent4">
                  <a:lumMod val="75000"/>
                </a:schemeClr>
              </a:solidFill>
              <a:latin typeface="+mn-lt"/>
              <a:cs typeface="Calibri"/>
            </a:endParaRPr>
          </a:p>
          <a:p>
            <a:pPr lvl="1">
              <a:lnSpc>
                <a:spcPct val="90000"/>
              </a:lnSpc>
              <a:spcBef>
                <a:spcPct val="20000"/>
              </a:spcBef>
              <a:buClr>
                <a:schemeClr val="accent4">
                  <a:lumMod val="50000"/>
                </a:schemeClr>
              </a:buClr>
              <a:buFont typeface="Arial" pitchFamily="34" charset="0"/>
              <a:buChar char="•"/>
              <a:defRPr/>
            </a:pPr>
            <a:endParaRPr lang="en-US" sz="3500" dirty="0">
              <a:solidFill>
                <a:schemeClr val="accent4">
                  <a:lumMod val="75000"/>
                </a:schemeClr>
              </a:solidFill>
              <a:latin typeface="+mn-lt"/>
              <a:cs typeface="Calibri"/>
            </a:endParaRPr>
          </a:p>
          <a:p>
            <a:pPr lvl="1" algn="ctr" eaLnBrk="0" hangingPunct="0">
              <a:spcBef>
                <a:spcPct val="20000"/>
              </a:spcBef>
              <a:buClr>
                <a:schemeClr val="accent4">
                  <a:lumMod val="50000"/>
                </a:schemeClr>
              </a:buClr>
              <a:defRPr/>
            </a:pPr>
            <a:endParaRPr lang="en-US" sz="2800" dirty="0">
              <a:solidFill>
                <a:schemeClr val="tx1">
                  <a:tint val="75000"/>
                </a:schemeClr>
              </a:solidFill>
              <a:latin typeface="+mn-lt"/>
              <a:cs typeface="Calibri"/>
            </a:endParaRPr>
          </a:p>
        </p:txBody>
      </p:sp>
      <p:sp>
        <p:nvSpPr>
          <p:cNvPr id="2" name="Rectangle 1">
            <a:extLst>
              <a:ext uri="{FF2B5EF4-FFF2-40B4-BE49-F238E27FC236}">
                <a16:creationId xmlns:a16="http://schemas.microsoft.com/office/drawing/2014/main" id="{387A49F1-2E0B-4B96-AE40-2F0F5D18B3FD}"/>
              </a:ext>
            </a:extLst>
          </p:cNvPr>
          <p:cNvSpPr/>
          <p:nvPr/>
        </p:nvSpPr>
        <p:spPr>
          <a:xfrm>
            <a:off x="6723530"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EC742FE1-8576-4E91-A6EF-FDD8DD72A5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91863094"/>
      </p:ext>
    </p:extLst>
  </p:cSld>
  <p:clrMapOvr>
    <a:masterClrMapping/>
  </p:clrMapOvr>
  <mc:AlternateContent xmlns:mc="http://schemas.openxmlformats.org/markup-compatibility/2006" xmlns:p14="http://schemas.microsoft.com/office/powerpoint/2010/main">
    <mc:Choice Requires="p14">
      <p:transition spd="slow" p14:dur="2000" advTm="59953"/>
    </mc:Choice>
    <mc:Fallback xmlns="">
      <p:transition spd="slow" advTm="59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F5C9164C-71C8-432B-A108-D2B95A00B039}"/>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4D4F7276-48A2-4184-8565-84DF19F01378}"/>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3076" name="Picture 3" descr="background.jpg">
            <a:extLst>
              <a:ext uri="{FF2B5EF4-FFF2-40B4-BE49-F238E27FC236}">
                <a16:creationId xmlns:a16="http://schemas.microsoft.com/office/drawing/2014/main" id="{BDF4C8D9-6095-497F-A680-90E8EBDB67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405"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45928FB9-C210-4174-AB21-4FFD9CAD4C5B}"/>
              </a:ext>
            </a:extLst>
          </p:cNvPr>
          <p:cNvSpPr txBox="1">
            <a:spLocks noChangeArrowheads="1"/>
          </p:cNvSpPr>
          <p:nvPr/>
        </p:nvSpPr>
        <p:spPr>
          <a:xfrm>
            <a:off x="457200" y="578223"/>
            <a:ext cx="5943600" cy="1187824"/>
          </a:xfrm>
          <a:prstGeom prst="rect">
            <a:avLst/>
          </a:prstGeom>
        </p:spPr>
        <p:txBody>
          <a:bodyPr anchor="ctr">
            <a:normAutofit/>
          </a:bodyPr>
          <a:lstStyle/>
          <a:p>
            <a:pPr fontAlgn="auto">
              <a:spcAft>
                <a:spcPts val="0"/>
              </a:spcAft>
              <a:defRPr/>
            </a:pPr>
            <a:r>
              <a:rPr lang="en-US" sz="4400" dirty="0">
                <a:solidFill>
                  <a:schemeClr val="accent4">
                    <a:lumMod val="50000"/>
                  </a:schemeClr>
                </a:solidFill>
                <a:latin typeface="+mj-lt"/>
                <a:ea typeface="+mj-ea"/>
                <a:cs typeface="+mj-cs"/>
              </a:rPr>
              <a:t>Overview of workshop</a:t>
            </a:r>
          </a:p>
        </p:txBody>
      </p:sp>
      <p:sp>
        <p:nvSpPr>
          <p:cNvPr id="6" name="Rectangle 3">
            <a:extLst>
              <a:ext uri="{FF2B5EF4-FFF2-40B4-BE49-F238E27FC236}">
                <a16:creationId xmlns:a16="http://schemas.microsoft.com/office/drawing/2014/main" id="{9C25A427-C803-47D8-A8B7-19005D095756}"/>
              </a:ext>
            </a:extLst>
          </p:cNvPr>
          <p:cNvSpPr txBox="1">
            <a:spLocks noChangeArrowheads="1"/>
          </p:cNvSpPr>
          <p:nvPr/>
        </p:nvSpPr>
        <p:spPr>
          <a:xfrm>
            <a:off x="381000" y="1761565"/>
            <a:ext cx="8229600" cy="4525963"/>
          </a:xfrm>
          <a:prstGeom prst="rect">
            <a:avLst/>
          </a:prstGeom>
        </p:spPr>
        <p:txBody>
          <a:bodyPr>
            <a:normAutofit/>
          </a:bodyPr>
          <a:lstStyle/>
          <a:p>
            <a:pPr fontAlgn="auto">
              <a:spcBef>
                <a:spcPct val="20000"/>
              </a:spcBef>
              <a:spcAft>
                <a:spcPts val="0"/>
              </a:spcAft>
              <a:buClr>
                <a:schemeClr val="accent4"/>
              </a:buClr>
              <a:buFont typeface="Arial" pitchFamily="34" charset="0"/>
              <a:buChar char="•"/>
              <a:defRPr/>
            </a:pPr>
            <a:r>
              <a:rPr lang="en-US" sz="3600" dirty="0">
                <a:solidFill>
                  <a:schemeClr val="accent4">
                    <a:lumMod val="75000"/>
                  </a:schemeClr>
                </a:solidFill>
                <a:latin typeface="+mn-lt"/>
              </a:rPr>
              <a:t>This workshop will include….</a:t>
            </a:r>
          </a:p>
          <a:p>
            <a:pPr lvl="1" fontAlgn="auto">
              <a:spcBef>
                <a:spcPct val="20000"/>
              </a:spcBef>
              <a:spcAft>
                <a:spcPts val="0"/>
              </a:spcAft>
              <a:buClr>
                <a:schemeClr val="accent4"/>
              </a:buClr>
              <a:buFont typeface="Arial" pitchFamily="34" charset="0"/>
              <a:buChar char="•"/>
              <a:defRPr/>
            </a:pPr>
            <a:r>
              <a:rPr lang="en-US" sz="3200" dirty="0">
                <a:solidFill>
                  <a:schemeClr val="accent4">
                    <a:lumMod val="75000"/>
                  </a:schemeClr>
                </a:solidFill>
                <a:latin typeface="+mn-lt"/>
              </a:rPr>
              <a:t>Orientation to LA Pathways Career Development System</a:t>
            </a:r>
          </a:p>
          <a:p>
            <a:pPr lvl="2" fontAlgn="auto">
              <a:spcBef>
                <a:spcPct val="20000"/>
              </a:spcBef>
              <a:spcAft>
                <a:spcPts val="0"/>
              </a:spcAft>
              <a:buClr>
                <a:schemeClr val="accent4"/>
              </a:buClr>
              <a:buFont typeface="Arial" pitchFamily="34" charset="0"/>
              <a:buChar char="•"/>
              <a:defRPr/>
            </a:pPr>
            <a:r>
              <a:rPr lang="en-US" sz="2800" dirty="0">
                <a:solidFill>
                  <a:schemeClr val="accent4">
                    <a:lumMod val="75000"/>
                  </a:schemeClr>
                </a:solidFill>
                <a:latin typeface="+mn-lt"/>
              </a:rPr>
              <a:t>Career Development</a:t>
            </a:r>
          </a:p>
          <a:p>
            <a:pPr lvl="2" fontAlgn="auto">
              <a:spcBef>
                <a:spcPct val="20000"/>
              </a:spcBef>
              <a:spcAft>
                <a:spcPts val="0"/>
              </a:spcAft>
              <a:buClr>
                <a:schemeClr val="accent4"/>
              </a:buClr>
              <a:buFont typeface="Arial" pitchFamily="34" charset="0"/>
              <a:buChar char="•"/>
              <a:defRPr/>
            </a:pPr>
            <a:r>
              <a:rPr lang="en-US" sz="2800" dirty="0">
                <a:solidFill>
                  <a:schemeClr val="accent4">
                    <a:lumMod val="75000"/>
                  </a:schemeClr>
                </a:solidFill>
                <a:latin typeface="+mn-lt"/>
              </a:rPr>
              <a:t>Scholarships</a:t>
            </a:r>
          </a:p>
          <a:p>
            <a:pPr lvl="2" fontAlgn="auto">
              <a:spcBef>
                <a:spcPct val="20000"/>
              </a:spcBef>
              <a:spcAft>
                <a:spcPts val="0"/>
              </a:spcAft>
              <a:buClr>
                <a:schemeClr val="accent4"/>
              </a:buClr>
              <a:buFont typeface="Arial" pitchFamily="34" charset="0"/>
              <a:buChar char="•"/>
              <a:defRPr/>
            </a:pPr>
            <a:r>
              <a:rPr lang="en-US" sz="2800" dirty="0">
                <a:solidFill>
                  <a:schemeClr val="accent4">
                    <a:lumMod val="75000"/>
                  </a:schemeClr>
                </a:solidFill>
                <a:latin typeface="+mn-lt"/>
              </a:rPr>
              <a:t>Trainer Approval </a:t>
            </a:r>
          </a:p>
          <a:p>
            <a:pPr lvl="1" algn="ctr" fontAlgn="auto">
              <a:spcBef>
                <a:spcPct val="20000"/>
              </a:spcBef>
              <a:spcAft>
                <a:spcPts val="0"/>
              </a:spcAft>
              <a:buFont typeface="Arial" pitchFamily="34" charset="0"/>
              <a:buNone/>
              <a:defRPr/>
            </a:pPr>
            <a:endParaRPr lang="en-US" sz="2800" dirty="0">
              <a:solidFill>
                <a:schemeClr val="tx1">
                  <a:tint val="75000"/>
                </a:schemeClr>
              </a:solidFill>
              <a:latin typeface="+mn-lt"/>
            </a:endParaRPr>
          </a:p>
          <a:p>
            <a:pPr lvl="1" algn="ctr" fontAlgn="auto">
              <a:spcBef>
                <a:spcPct val="20000"/>
              </a:spcBef>
              <a:spcAft>
                <a:spcPts val="0"/>
              </a:spcAft>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072820D2-9C08-4C40-9976-D1DDB872698C}"/>
              </a:ext>
            </a:extLst>
          </p:cNvPr>
          <p:cNvSpPr/>
          <p:nvPr/>
        </p:nvSpPr>
        <p:spPr>
          <a:xfrm>
            <a:off x="6759389"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AE31E806-50CF-4231-BCCD-79973DF57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94"/>
    </mc:Choice>
    <mc:Fallback xmlns="">
      <p:transition spd="slow" advTm="11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ell phone&#10;&#10;Description automatically generated">
            <a:extLst>
              <a:ext uri="{FF2B5EF4-FFF2-40B4-BE49-F238E27FC236}">
                <a16:creationId xmlns:a16="http://schemas.microsoft.com/office/drawing/2014/main" id="{82BE50B4-C62C-4B9E-8D3B-5439A284CE43}"/>
              </a:ext>
            </a:extLst>
          </p:cNvPr>
          <p:cNvPicPr>
            <a:picLocks noChangeAspect="1"/>
          </p:cNvPicPr>
          <p:nvPr/>
        </p:nvPicPr>
        <p:blipFill rotWithShape="1">
          <a:blip r:embed="rId4"/>
          <a:srcRect t="4726" b="5721"/>
          <a:stretch/>
        </p:blipFill>
        <p:spPr>
          <a:xfrm>
            <a:off x="1792942" y="151322"/>
            <a:ext cx="5701552" cy="6708472"/>
          </a:xfrm>
          <a:prstGeom prst="rect">
            <a:avLst/>
          </a:prstGeom>
        </p:spPr>
      </p:pic>
      <p:pic>
        <p:nvPicPr>
          <p:cNvPr id="2" name="Recorded Sound">
            <a:hlinkClick r:id="" action="ppaction://media"/>
            <a:extLst>
              <a:ext uri="{FF2B5EF4-FFF2-40B4-BE49-F238E27FC236}">
                <a16:creationId xmlns:a16="http://schemas.microsoft.com/office/drawing/2014/main" id="{C9EC4F01-0E10-4283-B2FF-4EA18C126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76913267"/>
      </p:ext>
    </p:extLst>
  </p:cSld>
  <p:clrMapOvr>
    <a:masterClrMapping/>
  </p:clrMapOvr>
  <mc:AlternateContent xmlns:mc="http://schemas.openxmlformats.org/markup-compatibility/2006" xmlns:p14="http://schemas.microsoft.com/office/powerpoint/2010/main">
    <mc:Choice Requires="p14">
      <p:transition spd="slow" p14:dur="2000" advTm="27329"/>
    </mc:Choice>
    <mc:Fallback xmlns="">
      <p:transition spd="slow" advTm="27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276A09B-B468-4507-AC8A-E676516E9DF0}"/>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35DA8264-1056-4699-9E60-7125C8207C25}"/>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7412" name="Picture 3" descr="background.jpg">
            <a:extLst>
              <a:ext uri="{FF2B5EF4-FFF2-40B4-BE49-F238E27FC236}">
                <a16:creationId xmlns:a16="http://schemas.microsoft.com/office/drawing/2014/main" id="{94C2B6DF-5150-43DE-A4F6-FA555FF29B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800358A-3361-4973-BFBB-ED4AE429E2FA}"/>
              </a:ext>
            </a:extLst>
          </p:cNvPr>
          <p:cNvSpPr txBox="1">
            <a:spLocks/>
          </p:cNvSpPr>
          <p:nvPr/>
        </p:nvSpPr>
        <p:spPr bwMode="auto">
          <a:xfrm>
            <a:off x="457200" y="274638"/>
            <a:ext cx="5715000" cy="58271"/>
          </a:xfrm>
          <a:prstGeom prst="rect">
            <a:avLst/>
          </a:prstGeom>
          <a:noFill/>
          <a:ln w="9525">
            <a:noFill/>
            <a:miter lim="800000"/>
            <a:headEnd/>
            <a:tailEnd/>
          </a:ln>
        </p:spPr>
        <p:txBody>
          <a:bodyPr lIns="91440" tIns="45720" rIns="91440" bIns="45720" anchor="ctr"/>
          <a:lstStyle/>
          <a:p>
            <a:pPr algn="ctr" eaLnBrk="0" hangingPunct="0">
              <a:defRPr/>
            </a:pPr>
            <a:endParaRPr lang="en-US" sz="4400" dirty="0">
              <a:solidFill>
                <a:schemeClr val="accent4">
                  <a:lumMod val="50000"/>
                </a:schemeClr>
              </a:solidFill>
              <a:latin typeface="+mj-lt"/>
              <a:ea typeface="+mj-ea"/>
              <a:cs typeface="Calibri"/>
            </a:endParaRPr>
          </a:p>
        </p:txBody>
      </p:sp>
      <p:sp>
        <p:nvSpPr>
          <p:cNvPr id="6" name="Content Placeholder 2">
            <a:extLst>
              <a:ext uri="{FF2B5EF4-FFF2-40B4-BE49-F238E27FC236}">
                <a16:creationId xmlns:a16="http://schemas.microsoft.com/office/drawing/2014/main" id="{960491BE-B2BF-410F-BFC1-5AB62AF7710F}"/>
              </a:ext>
            </a:extLst>
          </p:cNvPr>
          <p:cNvSpPr txBox="1">
            <a:spLocks/>
          </p:cNvSpPr>
          <p:nvPr/>
        </p:nvSpPr>
        <p:spPr bwMode="auto">
          <a:xfrm>
            <a:off x="457200" y="865095"/>
            <a:ext cx="7019366" cy="5261068"/>
          </a:xfrm>
          <a:prstGeom prst="rect">
            <a:avLst/>
          </a:prstGeom>
          <a:noFill/>
          <a:ln w="9525">
            <a:noFill/>
            <a:miter lim="800000"/>
            <a:headEnd/>
            <a:tailEnd/>
          </a:ln>
        </p:spPr>
        <p:txBody>
          <a:bodyPr lIns="91440" tIns="45720" rIns="91440" bIns="45720" anchor="t"/>
          <a:lstStyle/>
          <a:p>
            <a:pPr eaLnBrk="0" hangingPunct="0">
              <a:buClr>
                <a:schemeClr val="accent4">
                  <a:lumMod val="50000"/>
                </a:schemeClr>
              </a:buClr>
              <a:defRPr/>
            </a:pPr>
            <a:r>
              <a:rPr lang="en-US" sz="4000" dirty="0">
                <a:solidFill>
                  <a:schemeClr val="accent4">
                    <a:lumMod val="75000"/>
                  </a:schemeClr>
                </a:solidFill>
                <a:latin typeface="+mn-lt"/>
              </a:rPr>
              <a:t>Notes about SRTC:</a:t>
            </a:r>
            <a:endParaRPr lang="en-US" sz="4000" dirty="0">
              <a:solidFill>
                <a:schemeClr val="accent4">
                  <a:lumMod val="75000"/>
                </a:schemeClr>
              </a:solidFill>
              <a:cs typeface="Arial"/>
            </a:endParaRPr>
          </a:p>
          <a:p>
            <a:pPr>
              <a:buClr>
                <a:schemeClr val="accent4">
                  <a:lumMod val="50000"/>
                </a:schemeClr>
              </a:buClr>
              <a:defRPr/>
            </a:pPr>
            <a:endParaRPr lang="en-US" sz="4000" dirty="0">
              <a:solidFill>
                <a:schemeClr val="accent4">
                  <a:lumMod val="75000"/>
                </a:schemeClr>
              </a:solidFill>
              <a:latin typeface="+mn-lt"/>
            </a:endParaRPr>
          </a:p>
          <a:p>
            <a:pPr lvl="1">
              <a:lnSpc>
                <a:spcPct val="90000"/>
              </a:lnSpc>
              <a:spcBef>
                <a:spcPct val="20000"/>
              </a:spcBef>
              <a:buClr>
                <a:schemeClr val="accent4">
                  <a:lumMod val="50000"/>
                </a:schemeClr>
              </a:buClr>
              <a:buFont typeface="Arial" pitchFamily="34" charset="0"/>
              <a:buChar char="•"/>
              <a:defRPr/>
            </a:pPr>
            <a:r>
              <a:rPr lang="en-US" sz="3000" dirty="0">
                <a:solidFill>
                  <a:schemeClr val="accent4">
                    <a:lumMod val="75000"/>
                  </a:schemeClr>
                </a:solidFill>
                <a:latin typeface="+mn-lt"/>
              </a:rPr>
              <a:t>Career Ladder levels must be achieved or maintained by the end of each tax year (December 31st).</a:t>
            </a:r>
            <a:endParaRPr lang="en-US" sz="3000" dirty="0">
              <a:solidFill>
                <a:schemeClr val="accent4">
                  <a:lumMod val="75000"/>
                </a:schemeClr>
              </a:solidFill>
              <a:latin typeface="Calibri"/>
              <a:cs typeface="Calibri"/>
            </a:endParaRPr>
          </a:p>
          <a:p>
            <a:pPr lvl="1">
              <a:lnSpc>
                <a:spcPct val="90000"/>
              </a:lnSpc>
              <a:spcBef>
                <a:spcPct val="20000"/>
              </a:spcBef>
              <a:buClr>
                <a:schemeClr val="accent4">
                  <a:lumMod val="50000"/>
                </a:schemeClr>
              </a:buClr>
              <a:buFont typeface="Arial" pitchFamily="34" charset="0"/>
              <a:buChar char="•"/>
              <a:defRPr/>
            </a:pPr>
            <a:endParaRPr lang="en-US" sz="2800">
              <a:solidFill>
                <a:schemeClr val="accent4">
                  <a:lumMod val="75000"/>
                </a:schemeClr>
              </a:solidFill>
              <a:latin typeface="Arial"/>
              <a:cs typeface="Arial"/>
            </a:endParaRPr>
          </a:p>
        </p:txBody>
      </p:sp>
      <p:sp>
        <p:nvSpPr>
          <p:cNvPr id="2" name="Rectangle 1">
            <a:extLst>
              <a:ext uri="{FF2B5EF4-FFF2-40B4-BE49-F238E27FC236}">
                <a16:creationId xmlns:a16="http://schemas.microsoft.com/office/drawing/2014/main" id="{387A49F1-2E0B-4B96-AE40-2F0F5D18B3FD}"/>
              </a:ext>
            </a:extLst>
          </p:cNvPr>
          <p:cNvSpPr/>
          <p:nvPr/>
        </p:nvSpPr>
        <p:spPr>
          <a:xfrm>
            <a:off x="6723530"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F9B9D9AE-4878-4740-8B23-CA961E120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61052443"/>
      </p:ext>
    </p:extLst>
  </p:cSld>
  <p:clrMapOvr>
    <a:masterClrMapping/>
  </p:clrMapOvr>
  <mc:AlternateContent xmlns:mc="http://schemas.openxmlformats.org/markup-compatibility/2006" xmlns:p14="http://schemas.microsoft.com/office/powerpoint/2010/main">
    <mc:Choice Requires="p14">
      <p:transition spd="slow" p14:dur="2000" advTm="39089"/>
    </mc:Choice>
    <mc:Fallback xmlns="">
      <p:transition spd="slow" advTm="3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276A09B-B468-4507-AC8A-E676516E9DF0}"/>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35DA8264-1056-4699-9E60-7125C8207C25}"/>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7412" name="Picture 3" descr="background.jpg">
            <a:extLst>
              <a:ext uri="{FF2B5EF4-FFF2-40B4-BE49-F238E27FC236}">
                <a16:creationId xmlns:a16="http://schemas.microsoft.com/office/drawing/2014/main" id="{94C2B6DF-5150-43DE-A4F6-FA555FF29B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C800358A-3361-4973-BFBB-ED4AE429E2FA}"/>
              </a:ext>
            </a:extLst>
          </p:cNvPr>
          <p:cNvSpPr txBox="1">
            <a:spLocks/>
          </p:cNvSpPr>
          <p:nvPr/>
        </p:nvSpPr>
        <p:spPr bwMode="auto">
          <a:xfrm>
            <a:off x="457200" y="274638"/>
            <a:ext cx="5715000" cy="58271"/>
          </a:xfrm>
          <a:prstGeom prst="rect">
            <a:avLst/>
          </a:prstGeom>
          <a:noFill/>
          <a:ln w="9525">
            <a:noFill/>
            <a:miter lim="800000"/>
            <a:headEnd/>
            <a:tailEnd/>
          </a:ln>
        </p:spPr>
        <p:txBody>
          <a:bodyPr lIns="91440" tIns="45720" rIns="91440" bIns="45720" anchor="ctr"/>
          <a:lstStyle/>
          <a:p>
            <a:pPr algn="ctr" eaLnBrk="0" hangingPunct="0">
              <a:defRPr/>
            </a:pPr>
            <a:endParaRPr lang="en-US" sz="4400" dirty="0">
              <a:solidFill>
                <a:schemeClr val="accent4">
                  <a:lumMod val="50000"/>
                </a:schemeClr>
              </a:solidFill>
              <a:latin typeface="+mj-lt"/>
              <a:ea typeface="+mj-ea"/>
              <a:cs typeface="Calibri"/>
            </a:endParaRPr>
          </a:p>
        </p:txBody>
      </p:sp>
      <p:sp>
        <p:nvSpPr>
          <p:cNvPr id="2" name="Rectangle 1">
            <a:extLst>
              <a:ext uri="{FF2B5EF4-FFF2-40B4-BE49-F238E27FC236}">
                <a16:creationId xmlns:a16="http://schemas.microsoft.com/office/drawing/2014/main" id="{387A49F1-2E0B-4B96-AE40-2F0F5D18B3FD}"/>
              </a:ext>
            </a:extLst>
          </p:cNvPr>
          <p:cNvSpPr/>
          <p:nvPr/>
        </p:nvSpPr>
        <p:spPr>
          <a:xfrm>
            <a:off x="6723530"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60491BE-B2BF-410F-BFC1-5AB62AF7710F}"/>
              </a:ext>
            </a:extLst>
          </p:cNvPr>
          <p:cNvSpPr txBox="1">
            <a:spLocks/>
          </p:cNvSpPr>
          <p:nvPr/>
        </p:nvSpPr>
        <p:spPr bwMode="auto">
          <a:xfrm>
            <a:off x="457200" y="712695"/>
            <a:ext cx="7019366" cy="5413468"/>
          </a:xfrm>
          <a:prstGeom prst="rect">
            <a:avLst/>
          </a:prstGeom>
          <a:noFill/>
          <a:ln w="9525">
            <a:noFill/>
            <a:miter lim="800000"/>
            <a:headEnd/>
            <a:tailEnd/>
          </a:ln>
        </p:spPr>
        <p:txBody>
          <a:bodyPr lIns="91440" tIns="45720" rIns="91440" bIns="45720" anchor="t"/>
          <a:lstStyle/>
          <a:p>
            <a:pPr eaLnBrk="0" hangingPunct="0">
              <a:buClr>
                <a:schemeClr val="accent4">
                  <a:lumMod val="50000"/>
                </a:schemeClr>
              </a:buClr>
              <a:defRPr/>
            </a:pPr>
            <a:r>
              <a:rPr lang="en-US" sz="4000" dirty="0">
                <a:solidFill>
                  <a:schemeClr val="accent4">
                    <a:lumMod val="75000"/>
                  </a:schemeClr>
                </a:solidFill>
                <a:latin typeface="+mn-lt"/>
              </a:rPr>
              <a:t>Notes about SRTC:</a:t>
            </a:r>
            <a:endParaRPr lang="en-US" sz="4000" dirty="0">
              <a:solidFill>
                <a:schemeClr val="accent4">
                  <a:lumMod val="75000"/>
                </a:schemeClr>
              </a:solidFill>
              <a:cs typeface="Arial"/>
            </a:endParaRPr>
          </a:p>
          <a:p>
            <a:pPr lvl="1">
              <a:lnSpc>
                <a:spcPct val="9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cs typeface="Calibri"/>
              </a:rPr>
              <a:t>In order to maintain levels, CDA’s, ECAC's and professional organization memberships must be current.   </a:t>
            </a:r>
            <a:endParaRPr lang="en-US" sz="2800">
              <a:solidFill>
                <a:schemeClr val="accent4">
                  <a:lumMod val="75000"/>
                </a:schemeClr>
              </a:solidFill>
              <a:latin typeface="Arial"/>
              <a:cs typeface="Arial"/>
            </a:endParaRPr>
          </a:p>
          <a:p>
            <a:pPr lvl="2">
              <a:lnSpc>
                <a:spcPct val="9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cs typeface="Calibri"/>
              </a:rPr>
              <a:t>Expired credentials (CDA and ECAC) cannot be used to meet leveling requirements. </a:t>
            </a:r>
            <a:endParaRPr lang="en-US" sz="2800" dirty="0">
              <a:solidFill>
                <a:schemeClr val="accent4">
                  <a:lumMod val="75000"/>
                </a:schemeClr>
              </a:solidFill>
              <a:latin typeface="Arial"/>
              <a:cs typeface="Arial"/>
            </a:endParaRPr>
          </a:p>
          <a:p>
            <a:pPr lvl="2">
              <a:lnSpc>
                <a:spcPct val="9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cs typeface="Calibri"/>
              </a:rPr>
              <a:t>If credentials are due to expire before the end of the tax year, you must submit renewal documentation. </a:t>
            </a:r>
            <a:endParaRPr lang="en-US" sz="2800" dirty="0">
              <a:solidFill>
                <a:schemeClr val="accent4">
                  <a:lumMod val="75000"/>
                </a:schemeClr>
              </a:solidFill>
              <a:latin typeface="Arial"/>
              <a:cs typeface="Arial"/>
            </a:endParaRPr>
          </a:p>
          <a:p>
            <a:pPr lvl="2">
              <a:lnSpc>
                <a:spcPct val="9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cs typeface="Calibri"/>
              </a:rPr>
              <a:t>Failure to do so could result in member moving to a lower level.</a:t>
            </a:r>
            <a:endParaRPr lang="en-US" sz="2800">
              <a:solidFill>
                <a:schemeClr val="accent4">
                  <a:lumMod val="75000"/>
                </a:schemeClr>
              </a:solidFill>
              <a:latin typeface="Arial"/>
              <a:cs typeface="Arial"/>
            </a:endParaRPr>
          </a:p>
          <a:p>
            <a:pPr lvl="2">
              <a:lnSpc>
                <a:spcPct val="90000"/>
              </a:lnSpc>
              <a:spcBef>
                <a:spcPct val="20000"/>
              </a:spcBef>
              <a:buFont typeface="Arial" pitchFamily="34" charset="0"/>
              <a:buChar char="•"/>
              <a:defRPr/>
            </a:pPr>
            <a:r>
              <a:rPr lang="en-US" sz="2800" dirty="0">
                <a:solidFill>
                  <a:schemeClr val="accent4">
                    <a:lumMod val="75000"/>
                  </a:schemeClr>
                </a:solidFill>
                <a:latin typeface="+mn-lt"/>
                <a:cs typeface="Calibri"/>
              </a:rPr>
              <a:t>You do not have to renew your CDA to renew your ECAC.</a:t>
            </a:r>
          </a:p>
          <a:p>
            <a:pPr lvl="1">
              <a:lnSpc>
                <a:spcPct val="90000"/>
              </a:lnSpc>
              <a:spcBef>
                <a:spcPct val="20000"/>
              </a:spcBef>
              <a:buFont typeface="Arial" pitchFamily="34" charset="0"/>
              <a:buChar char="•"/>
              <a:defRPr/>
            </a:pPr>
            <a:endParaRPr lang="en-US" sz="2800" dirty="0">
              <a:solidFill>
                <a:srgbClr val="604A7B"/>
              </a:solidFill>
              <a:latin typeface="+mn-lt"/>
              <a:cs typeface="Calibri"/>
            </a:endParaRPr>
          </a:p>
          <a:p>
            <a:pPr lvl="1" algn="ctr" eaLnBrk="0" hangingPunct="0">
              <a:spcBef>
                <a:spcPct val="20000"/>
              </a:spcBef>
              <a:defRPr/>
            </a:pPr>
            <a:endParaRPr lang="en-US" sz="2800" dirty="0">
              <a:solidFill>
                <a:schemeClr val="tx1">
                  <a:tint val="75000"/>
                </a:schemeClr>
              </a:solidFill>
              <a:latin typeface="+mn-lt"/>
              <a:cs typeface="Calibri"/>
            </a:endParaRPr>
          </a:p>
        </p:txBody>
      </p:sp>
      <p:pic>
        <p:nvPicPr>
          <p:cNvPr id="4" name="Recorded Sound">
            <a:hlinkClick r:id="" action="ppaction://media"/>
            <a:extLst>
              <a:ext uri="{FF2B5EF4-FFF2-40B4-BE49-F238E27FC236}">
                <a16:creationId xmlns:a16="http://schemas.microsoft.com/office/drawing/2014/main" id="{F87985E0-A1B0-4E90-A05A-7960C4FA87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95651853"/>
      </p:ext>
    </p:extLst>
  </p:cSld>
  <p:clrMapOvr>
    <a:masterClrMapping/>
  </p:clrMapOvr>
  <mc:AlternateContent xmlns:mc="http://schemas.openxmlformats.org/markup-compatibility/2006" xmlns:p14="http://schemas.microsoft.com/office/powerpoint/2010/main">
    <mc:Choice Requires="p14">
      <p:transition spd="slow" p14:dur="2000" advTm="60696"/>
    </mc:Choice>
    <mc:Fallback xmlns="">
      <p:transition spd="slow" advTm="60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A2C5EF2-BC93-418E-8C70-D3CAD30E3B01}"/>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70FE3075-5F9D-48C8-BB53-E66B5530C4EE}"/>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8436" name="Picture 3" descr="background.jpg">
            <a:extLst>
              <a:ext uri="{FF2B5EF4-FFF2-40B4-BE49-F238E27FC236}">
                <a16:creationId xmlns:a16="http://schemas.microsoft.com/office/drawing/2014/main" id="{7C1AC96F-BD55-43EE-ABAB-ECAC4B43C6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F19DC171-6B10-44D1-BAFA-8439211BE36A}"/>
              </a:ext>
            </a:extLst>
          </p:cNvPr>
          <p:cNvSpPr txBox="1">
            <a:spLocks/>
          </p:cNvSpPr>
          <p:nvPr/>
        </p:nvSpPr>
        <p:spPr bwMode="auto">
          <a:xfrm>
            <a:off x="170329" y="642191"/>
            <a:ext cx="5715000" cy="1143000"/>
          </a:xfrm>
          <a:prstGeom prst="rect">
            <a:avLst/>
          </a:prstGeom>
          <a:noFill/>
          <a:ln w="9525">
            <a:noFill/>
            <a:miter lim="800000"/>
            <a:headEnd/>
            <a:tailEnd/>
          </a:ln>
        </p:spPr>
        <p:txBody>
          <a:bodyPr lIns="91440" tIns="45720" rIns="91440" bIns="45720" anchor="ctr"/>
          <a:lstStyle/>
          <a:p>
            <a:pPr algn="ctr">
              <a:defRPr/>
            </a:pPr>
            <a:r>
              <a:rPr lang="en-US" sz="4400" dirty="0">
                <a:solidFill>
                  <a:schemeClr val="accent4">
                    <a:lumMod val="75000"/>
                  </a:schemeClr>
                </a:solidFill>
                <a:latin typeface="+mj-lt"/>
                <a:ea typeface="+mj-ea"/>
                <a:cs typeface="+mj-cs"/>
              </a:rPr>
              <a:t>Notes about SRTC:</a:t>
            </a:r>
            <a:endParaRPr lang="en-US" dirty="0">
              <a:ea typeface="+mj-ea"/>
              <a:cs typeface="+mj-cs"/>
            </a:endParaRPr>
          </a:p>
        </p:txBody>
      </p:sp>
      <p:sp>
        <p:nvSpPr>
          <p:cNvPr id="6" name="Content Placeholder 2">
            <a:extLst>
              <a:ext uri="{FF2B5EF4-FFF2-40B4-BE49-F238E27FC236}">
                <a16:creationId xmlns:a16="http://schemas.microsoft.com/office/drawing/2014/main" id="{0CDE19FB-9F11-4B15-A4B3-D6E1E6FC8E18}"/>
              </a:ext>
            </a:extLst>
          </p:cNvPr>
          <p:cNvSpPr txBox="1">
            <a:spLocks/>
          </p:cNvSpPr>
          <p:nvPr/>
        </p:nvSpPr>
        <p:spPr bwMode="auto">
          <a:xfrm>
            <a:off x="457200" y="1295400"/>
            <a:ext cx="7888942" cy="4830763"/>
          </a:xfrm>
          <a:prstGeom prst="rect">
            <a:avLst/>
          </a:prstGeom>
          <a:noFill/>
          <a:ln w="9525">
            <a:noFill/>
            <a:miter lim="800000"/>
            <a:headEnd/>
            <a:tailEnd/>
          </a:ln>
        </p:spPr>
        <p:txBody>
          <a:bodyPr lIns="91440" tIns="45720" rIns="91440" bIns="45720" anchor="t"/>
          <a:lstStyle/>
          <a:p>
            <a:pPr eaLnBrk="0" hangingPunct="0">
              <a:buClr>
                <a:schemeClr val="accent4">
                  <a:lumMod val="50000"/>
                </a:schemeClr>
              </a:buClr>
              <a:defRPr/>
            </a:pPr>
            <a:endParaRPr lang="en-US" sz="3600" dirty="0">
              <a:solidFill>
                <a:schemeClr val="accent4">
                  <a:lumMod val="75000"/>
                </a:schemeClr>
              </a:solidFill>
              <a:latin typeface="+mn-lt"/>
              <a:cs typeface="Calibri"/>
            </a:endParaRPr>
          </a:p>
          <a:p>
            <a:pPr lvl="1">
              <a:lnSpc>
                <a:spcPct val="9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rPr>
              <a:t>In order to receive your tax form the 1st week of February, deadline for submitting information is December 31</a:t>
            </a:r>
            <a:r>
              <a:rPr lang="en-US" sz="2800" baseline="30000" dirty="0">
                <a:solidFill>
                  <a:schemeClr val="accent4">
                    <a:lumMod val="75000"/>
                  </a:schemeClr>
                </a:solidFill>
                <a:latin typeface="+mn-lt"/>
              </a:rPr>
              <a:t>st</a:t>
            </a:r>
            <a:r>
              <a:rPr lang="en-US" sz="2800" dirty="0">
                <a:solidFill>
                  <a:schemeClr val="accent4">
                    <a:lumMod val="75000"/>
                  </a:schemeClr>
                </a:solidFill>
                <a:latin typeface="+mn-lt"/>
              </a:rPr>
              <a:t> of the previous year.  Mail will be processed for the year that it is postmarked by this date.</a:t>
            </a:r>
            <a:endParaRPr lang="en-US" sz="2800" dirty="0">
              <a:solidFill>
                <a:schemeClr val="accent4">
                  <a:lumMod val="75000"/>
                </a:schemeClr>
              </a:solidFill>
              <a:latin typeface="+mn-lt"/>
              <a:cs typeface="Calibri"/>
            </a:endParaRPr>
          </a:p>
          <a:p>
            <a:pPr lvl="1">
              <a:lnSpc>
                <a:spcPct val="90000"/>
              </a:lnSpc>
              <a:spcBef>
                <a:spcPct val="20000"/>
              </a:spcBef>
              <a:buClr>
                <a:schemeClr val="accent4">
                  <a:lumMod val="50000"/>
                </a:schemeClr>
              </a:buClr>
              <a:buFont typeface="Arial" pitchFamily="34" charset="0"/>
              <a:buChar char="•"/>
              <a:defRPr/>
            </a:pPr>
            <a:endParaRPr lang="en-US" sz="800" dirty="0">
              <a:solidFill>
                <a:schemeClr val="accent4">
                  <a:lumMod val="75000"/>
                </a:schemeClr>
              </a:solidFill>
              <a:latin typeface="+mn-lt"/>
            </a:endParaRPr>
          </a:p>
          <a:p>
            <a:pPr lvl="1">
              <a:lnSpc>
                <a:spcPct val="9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rPr>
              <a:t>Information received after December 31st, will still be processed for evaluation of tax credit eligibility, but the tax form probably won’t be sent on January 31</a:t>
            </a:r>
            <a:r>
              <a:rPr lang="en-US" sz="2800" baseline="30000" dirty="0">
                <a:solidFill>
                  <a:schemeClr val="accent4">
                    <a:lumMod val="75000"/>
                  </a:schemeClr>
                </a:solidFill>
                <a:latin typeface="+mn-lt"/>
              </a:rPr>
              <a:t>st</a:t>
            </a:r>
            <a:r>
              <a:rPr lang="en-US" sz="2800" dirty="0">
                <a:solidFill>
                  <a:schemeClr val="accent4">
                    <a:lumMod val="75000"/>
                  </a:schemeClr>
                </a:solidFill>
                <a:latin typeface="+mn-lt"/>
              </a:rPr>
              <a:t>. </a:t>
            </a:r>
            <a:endParaRPr lang="en-US" sz="2800" dirty="0">
              <a:solidFill>
                <a:schemeClr val="accent4">
                  <a:lumMod val="75000"/>
                </a:schemeClr>
              </a:solidFill>
              <a:latin typeface="+mn-lt"/>
              <a:cs typeface="Calibri"/>
            </a:endParaRPr>
          </a:p>
          <a:p>
            <a:pPr lvl="1" algn="ctr">
              <a:lnSpc>
                <a:spcPct val="90000"/>
              </a:lnSpc>
              <a:spcBef>
                <a:spcPct val="20000"/>
              </a:spcBef>
              <a:buFont typeface="Arial" charset="0"/>
              <a:buNone/>
              <a:defRPr/>
            </a:pPr>
            <a:endParaRPr lang="en-US" sz="2200" dirty="0">
              <a:solidFill>
                <a:schemeClr val="tx1">
                  <a:tint val="75000"/>
                </a:schemeClr>
              </a:solidFill>
              <a:latin typeface="+mn-lt"/>
            </a:endParaRPr>
          </a:p>
          <a:p>
            <a:pPr lvl="1" algn="ctr">
              <a:lnSpc>
                <a:spcPct val="90000"/>
              </a:lnSpc>
              <a:spcBef>
                <a:spcPct val="20000"/>
              </a:spcBef>
              <a:buFont typeface="Arial" charset="0"/>
              <a:buNone/>
              <a:defRPr/>
            </a:pPr>
            <a:endParaRPr lang="en-US" sz="2200" dirty="0">
              <a:solidFill>
                <a:schemeClr val="tx1">
                  <a:tint val="75000"/>
                </a:schemeClr>
              </a:solidFill>
              <a:latin typeface="+mn-lt"/>
            </a:endParaRPr>
          </a:p>
          <a:p>
            <a:pPr lvl="1" algn="ctr" eaLnBrk="0" hangingPunct="0">
              <a:buFont typeface="Arial" charset="0"/>
              <a:buNone/>
              <a:defRPr/>
            </a:pPr>
            <a:endParaRPr lang="en-US" sz="2400" dirty="0">
              <a:solidFill>
                <a:schemeClr val="tx1">
                  <a:tint val="75000"/>
                </a:schemeClr>
              </a:solidFill>
              <a:latin typeface="+mn-lt"/>
            </a:endParaRPr>
          </a:p>
          <a:p>
            <a:pPr algn="ctr">
              <a:lnSpc>
                <a:spcPct val="80000"/>
              </a:lnSpc>
              <a:spcBef>
                <a:spcPct val="20000"/>
              </a:spcBef>
              <a:defRPr/>
            </a:pPr>
            <a:endParaRPr lang="en-US" b="1" u="sng" dirty="0">
              <a:solidFill>
                <a:schemeClr val="tx1">
                  <a:tint val="75000"/>
                </a:schemeClr>
              </a:solidFill>
              <a:latin typeface="+mn-lt"/>
            </a:endParaRPr>
          </a:p>
          <a:p>
            <a:pPr lvl="1" algn="ctr" eaLnBrk="0" hangingPunct="0">
              <a:buFont typeface="Arial" charset="0"/>
              <a:buNone/>
              <a:defRPr/>
            </a:pPr>
            <a:endParaRPr lang="en-US" sz="2400" dirty="0">
              <a:solidFill>
                <a:schemeClr val="tx1">
                  <a:tint val="75000"/>
                </a:schemeClr>
              </a:solidFill>
              <a:latin typeface="+mn-lt"/>
            </a:endParaRPr>
          </a:p>
          <a:p>
            <a:pPr lvl="1" algn="ctr" eaLnBrk="0" hangingPunct="0">
              <a:buFont typeface="Arial" charset="0"/>
              <a:buNone/>
              <a:defRPr/>
            </a:pPr>
            <a:endParaRPr lang="en-US" sz="2400" dirty="0">
              <a:solidFill>
                <a:schemeClr val="tx1">
                  <a:tint val="75000"/>
                </a:schemeClr>
              </a:solidFill>
              <a:latin typeface="+mn-lt"/>
            </a:endParaRPr>
          </a:p>
          <a:p>
            <a:pPr lvl="2" algn="ctr">
              <a:lnSpc>
                <a:spcPct val="90000"/>
              </a:lnSpc>
              <a:spcBef>
                <a:spcPct val="20000"/>
              </a:spcBef>
              <a:buClr>
                <a:schemeClr val="accent2"/>
              </a:buClr>
              <a:defRPr/>
            </a:pPr>
            <a:endParaRPr lang="en-US" sz="2400" dirty="0">
              <a:solidFill>
                <a:schemeClr val="tx1">
                  <a:tint val="75000"/>
                </a:schemeClr>
              </a:solidFill>
              <a:latin typeface="+mn-lt"/>
            </a:endParaRPr>
          </a:p>
          <a:p>
            <a:pPr lvl="1" algn="ctr" eaLnBrk="0" hangingPunct="0">
              <a:spcBef>
                <a:spcPct val="20000"/>
              </a:spcBef>
              <a:buFont typeface="Arial" charset="0"/>
              <a:buNone/>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9969843C-C006-4640-9D2C-2AAA604FD656}"/>
              </a:ext>
            </a:extLst>
          </p:cNvPr>
          <p:cNvSpPr/>
          <p:nvPr/>
        </p:nvSpPr>
        <p:spPr>
          <a:xfrm>
            <a:off x="6678706"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3B0256AF-161C-42C4-BBFC-E449D1DCD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849"/>
    </mc:Choice>
    <mc:Fallback xmlns="">
      <p:transition spd="slow" advTm="4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30F985F-7E8E-4E00-B366-A9ADCEBA8CEC}"/>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1E3C22A4-4F68-4C3D-84DF-16418D312C52}"/>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9460" name="Picture 3" descr="background.jpg">
            <a:extLst>
              <a:ext uri="{FF2B5EF4-FFF2-40B4-BE49-F238E27FC236}">
                <a16:creationId xmlns:a16="http://schemas.microsoft.com/office/drawing/2014/main" id="{D0769293-B4F3-409F-888A-B5384DB4F4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FD4878C-0089-4F7B-A3A6-6E823DBF1542}"/>
              </a:ext>
            </a:extLst>
          </p:cNvPr>
          <p:cNvSpPr txBox="1">
            <a:spLocks/>
          </p:cNvSpPr>
          <p:nvPr/>
        </p:nvSpPr>
        <p:spPr bwMode="auto">
          <a:xfrm>
            <a:off x="457200" y="570473"/>
            <a:ext cx="5715000" cy="847165"/>
          </a:xfrm>
          <a:prstGeom prst="rect">
            <a:avLst/>
          </a:prstGeom>
          <a:noFill/>
          <a:ln w="9525">
            <a:noFill/>
            <a:miter lim="800000"/>
            <a:headEnd/>
            <a:tailEnd/>
          </a:ln>
        </p:spPr>
        <p:txBody>
          <a:bodyPr lIns="91440" tIns="45720" rIns="91440" bIns="45720" anchor="ctr"/>
          <a:lstStyle/>
          <a:p>
            <a:pPr algn="ctr">
              <a:defRPr/>
            </a:pPr>
            <a:r>
              <a:rPr lang="en-US" sz="4200" dirty="0">
                <a:solidFill>
                  <a:schemeClr val="accent4">
                    <a:lumMod val="75000"/>
                  </a:schemeClr>
                </a:solidFill>
                <a:latin typeface="Arial"/>
                <a:ea typeface="+mj-ea"/>
                <a:cs typeface="Arial"/>
              </a:rPr>
              <a:t>Notes about SRTC:</a:t>
            </a:r>
            <a:endParaRPr lang="en-US" sz="4200" dirty="0">
              <a:solidFill>
                <a:schemeClr val="accent4">
                  <a:lumMod val="75000"/>
                </a:schemeClr>
              </a:solidFill>
              <a:ea typeface="+mj-ea"/>
              <a:cs typeface="+mj-cs"/>
            </a:endParaRPr>
          </a:p>
        </p:txBody>
      </p:sp>
      <p:sp>
        <p:nvSpPr>
          <p:cNvPr id="2" name="Rectangle 1">
            <a:extLst>
              <a:ext uri="{FF2B5EF4-FFF2-40B4-BE49-F238E27FC236}">
                <a16:creationId xmlns:a16="http://schemas.microsoft.com/office/drawing/2014/main" id="{A88F560C-4CCF-4FC9-8BBC-19A828936B97}"/>
              </a:ext>
            </a:extLst>
          </p:cNvPr>
          <p:cNvSpPr/>
          <p:nvPr/>
        </p:nvSpPr>
        <p:spPr>
          <a:xfrm>
            <a:off x="6696636"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82E8CBE-0F55-4892-AF96-FC9C20230610}"/>
              </a:ext>
            </a:extLst>
          </p:cNvPr>
          <p:cNvSpPr txBox="1">
            <a:spLocks/>
          </p:cNvSpPr>
          <p:nvPr/>
        </p:nvSpPr>
        <p:spPr bwMode="auto">
          <a:xfrm>
            <a:off x="237564" y="1600201"/>
            <a:ext cx="8229600" cy="5117632"/>
          </a:xfrm>
          <a:prstGeom prst="rect">
            <a:avLst/>
          </a:prstGeom>
          <a:noFill/>
          <a:ln w="9525">
            <a:noFill/>
            <a:miter lim="800000"/>
            <a:headEnd/>
            <a:tailEnd/>
          </a:ln>
        </p:spPr>
        <p:txBody>
          <a:bodyPr lIns="91440" tIns="45720" rIns="91440" bIns="45720" anchor="t"/>
          <a:lstStyle/>
          <a:p>
            <a:pPr lvl="1" eaLnBrk="0" hangingPunct="0">
              <a:buClr>
                <a:schemeClr val="accent4">
                  <a:lumMod val="50000"/>
                </a:schemeClr>
              </a:buClr>
              <a:buFont typeface="Arial" pitchFamily="34" charset="0"/>
              <a:buChar char="•"/>
              <a:defRPr/>
            </a:pPr>
            <a:r>
              <a:rPr lang="en-US" sz="2800" dirty="0">
                <a:solidFill>
                  <a:schemeClr val="accent4">
                    <a:lumMod val="75000"/>
                  </a:schemeClr>
                </a:solidFill>
                <a:latin typeface="+mn-lt"/>
              </a:rPr>
              <a:t>In addition to being on an eligible level, individuals must have worked for an </a:t>
            </a:r>
            <a:r>
              <a:rPr lang="en-US" sz="2800" b="1" dirty="0">
                <a:solidFill>
                  <a:schemeClr val="accent4">
                    <a:lumMod val="75000"/>
                  </a:schemeClr>
                </a:solidFill>
                <a:latin typeface="+mn-lt"/>
              </a:rPr>
              <a:t>average of 30 hours a week for at least 6 months of the calendar year at the same</a:t>
            </a:r>
            <a:r>
              <a:rPr lang="en-US" sz="2800" dirty="0">
                <a:solidFill>
                  <a:schemeClr val="accent4">
                    <a:lumMod val="75000"/>
                  </a:schemeClr>
                </a:solidFill>
                <a:latin typeface="+mn-lt"/>
              </a:rPr>
              <a:t> participating Type III center to claim the tax credit.</a:t>
            </a:r>
            <a:endParaRPr lang="en-US" sz="2800" dirty="0">
              <a:solidFill>
                <a:schemeClr val="accent4">
                  <a:lumMod val="75000"/>
                </a:schemeClr>
              </a:solidFill>
              <a:latin typeface="+mn-lt"/>
              <a:cs typeface="Calibri"/>
            </a:endParaRPr>
          </a:p>
          <a:p>
            <a:pPr lvl="1" eaLnBrk="0" hangingPunct="0">
              <a:buClr>
                <a:schemeClr val="accent4">
                  <a:lumMod val="50000"/>
                </a:schemeClr>
              </a:buClr>
              <a:buFont typeface="Arial" pitchFamily="34" charset="0"/>
              <a:buChar char="•"/>
              <a:defRPr/>
            </a:pPr>
            <a:endParaRPr lang="en-US" sz="800" dirty="0">
              <a:solidFill>
                <a:schemeClr val="accent4">
                  <a:lumMod val="75000"/>
                </a:schemeClr>
              </a:solidFill>
              <a:latin typeface="+mn-lt"/>
            </a:endParaRPr>
          </a:p>
          <a:p>
            <a:pPr lvl="1" eaLnBrk="0" hangingPunct="0">
              <a:buClr>
                <a:schemeClr val="accent4">
                  <a:lumMod val="50000"/>
                </a:schemeClr>
              </a:buClr>
              <a:buFont typeface="Arial" pitchFamily="34" charset="0"/>
              <a:buChar char="•"/>
              <a:defRPr/>
            </a:pPr>
            <a:r>
              <a:rPr lang="en-US" sz="2800" dirty="0">
                <a:solidFill>
                  <a:schemeClr val="accent4">
                    <a:lumMod val="75000"/>
                  </a:schemeClr>
                </a:solidFill>
                <a:latin typeface="+mn-lt"/>
              </a:rPr>
              <a:t>It is up to each member and their employer to determine if all other tax credit requirements have been met in order to claim the School Readiness Tax Credit for Directors and Staff.</a:t>
            </a:r>
            <a:endParaRPr lang="en-US" sz="2800" dirty="0">
              <a:solidFill>
                <a:schemeClr val="accent4">
                  <a:lumMod val="75000"/>
                </a:schemeClr>
              </a:solidFill>
              <a:latin typeface="+mn-lt"/>
              <a:cs typeface="Calibri"/>
            </a:endParaRPr>
          </a:p>
          <a:p>
            <a:pPr lvl="1" algn="ctr" eaLnBrk="0" hangingPunct="0">
              <a:buFont typeface="Arial" charset="0"/>
              <a:buNone/>
              <a:defRPr/>
            </a:pPr>
            <a:endParaRPr lang="en-US" sz="800" dirty="0">
              <a:solidFill>
                <a:schemeClr val="tx1">
                  <a:tint val="75000"/>
                </a:schemeClr>
              </a:solidFill>
              <a:latin typeface="+mn-lt"/>
            </a:endParaRPr>
          </a:p>
          <a:p>
            <a:pPr lvl="1" algn="ctr" eaLnBrk="0" hangingPunct="0">
              <a:buClr>
                <a:schemeClr val="accent4">
                  <a:lumMod val="50000"/>
                </a:schemeClr>
              </a:buClr>
              <a:defRPr/>
            </a:pPr>
            <a:endParaRPr lang="en-US" sz="2200" u="sng">
              <a:solidFill>
                <a:srgbClr val="000000"/>
              </a:solidFill>
              <a:latin typeface="Arial"/>
              <a:cs typeface="Arial"/>
            </a:endParaRPr>
          </a:p>
        </p:txBody>
      </p:sp>
      <p:pic>
        <p:nvPicPr>
          <p:cNvPr id="4" name="Recorded Sound">
            <a:hlinkClick r:id="" action="ppaction://media"/>
            <a:extLst>
              <a:ext uri="{FF2B5EF4-FFF2-40B4-BE49-F238E27FC236}">
                <a16:creationId xmlns:a16="http://schemas.microsoft.com/office/drawing/2014/main" id="{E9908340-46A9-4042-A52A-F33994502C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322"/>
    </mc:Choice>
    <mc:Fallback xmlns="">
      <p:transition spd="slow" advTm="7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30F985F-7E8E-4E00-B366-A9ADCEBA8CEC}"/>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1E3C22A4-4F68-4C3D-84DF-16418D312C52}"/>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9460" name="Picture 3" descr="background.jpg">
            <a:extLst>
              <a:ext uri="{FF2B5EF4-FFF2-40B4-BE49-F238E27FC236}">
                <a16:creationId xmlns:a16="http://schemas.microsoft.com/office/drawing/2014/main" id="{D0769293-B4F3-409F-888A-B5384DB4F4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FD4878C-0089-4F7B-A3A6-6E823DBF1542}"/>
              </a:ext>
            </a:extLst>
          </p:cNvPr>
          <p:cNvSpPr txBox="1">
            <a:spLocks/>
          </p:cNvSpPr>
          <p:nvPr/>
        </p:nvSpPr>
        <p:spPr bwMode="auto">
          <a:xfrm>
            <a:off x="457200" y="570473"/>
            <a:ext cx="5715000" cy="847165"/>
          </a:xfrm>
          <a:prstGeom prst="rect">
            <a:avLst/>
          </a:prstGeom>
          <a:noFill/>
          <a:ln w="9525">
            <a:noFill/>
            <a:miter lim="800000"/>
            <a:headEnd/>
            <a:tailEnd/>
          </a:ln>
        </p:spPr>
        <p:txBody>
          <a:bodyPr lIns="91440" tIns="45720" rIns="91440" bIns="45720" anchor="ctr"/>
          <a:lstStyle/>
          <a:p>
            <a:pPr algn="ctr">
              <a:defRPr/>
            </a:pPr>
            <a:r>
              <a:rPr lang="en-US" sz="4200" dirty="0">
                <a:solidFill>
                  <a:schemeClr val="accent4">
                    <a:lumMod val="75000"/>
                  </a:schemeClr>
                </a:solidFill>
                <a:latin typeface="Arial"/>
                <a:ea typeface="+mj-ea"/>
                <a:cs typeface="Arial"/>
              </a:rPr>
              <a:t>Notes about SRTC:</a:t>
            </a:r>
            <a:endParaRPr lang="en-US" sz="4200" dirty="0">
              <a:solidFill>
                <a:schemeClr val="accent4">
                  <a:lumMod val="75000"/>
                </a:schemeClr>
              </a:solidFill>
              <a:ea typeface="+mj-ea"/>
              <a:cs typeface="+mj-cs"/>
            </a:endParaRPr>
          </a:p>
        </p:txBody>
      </p:sp>
      <p:sp>
        <p:nvSpPr>
          <p:cNvPr id="2" name="Rectangle 1">
            <a:extLst>
              <a:ext uri="{FF2B5EF4-FFF2-40B4-BE49-F238E27FC236}">
                <a16:creationId xmlns:a16="http://schemas.microsoft.com/office/drawing/2014/main" id="{A88F560C-4CCF-4FC9-8BBC-19A828936B97}"/>
              </a:ext>
            </a:extLst>
          </p:cNvPr>
          <p:cNvSpPr/>
          <p:nvPr/>
        </p:nvSpPr>
        <p:spPr>
          <a:xfrm>
            <a:off x="6696636"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82E8CBE-0F55-4892-AF96-FC9C20230610}"/>
              </a:ext>
            </a:extLst>
          </p:cNvPr>
          <p:cNvSpPr txBox="1">
            <a:spLocks/>
          </p:cNvSpPr>
          <p:nvPr/>
        </p:nvSpPr>
        <p:spPr bwMode="auto">
          <a:xfrm>
            <a:off x="237564" y="1519518"/>
            <a:ext cx="8130989" cy="5198315"/>
          </a:xfrm>
          <a:prstGeom prst="rect">
            <a:avLst/>
          </a:prstGeom>
          <a:noFill/>
          <a:ln w="9525">
            <a:noFill/>
            <a:miter lim="800000"/>
            <a:headEnd/>
            <a:tailEnd/>
          </a:ln>
        </p:spPr>
        <p:txBody>
          <a:bodyPr lIns="91440" tIns="45720" rIns="91440" bIns="45720" anchor="t"/>
          <a:lstStyle/>
          <a:p>
            <a:pPr lvl="1">
              <a:buClr>
                <a:schemeClr val="accent4">
                  <a:lumMod val="50000"/>
                </a:schemeClr>
              </a:buClr>
              <a:buFont typeface="Arial" pitchFamily="34" charset="0"/>
              <a:buChar char="•"/>
              <a:defRPr/>
            </a:pPr>
            <a:r>
              <a:rPr lang="en-US" sz="2800" dirty="0">
                <a:solidFill>
                  <a:schemeClr val="accent4">
                    <a:lumMod val="75000"/>
                  </a:schemeClr>
                </a:solidFill>
                <a:latin typeface="+mn-lt"/>
                <a:cs typeface="Calibri"/>
              </a:rPr>
              <a:t>Because Pathways does not determine who can use the tax forms Pathways provides, beginning in 2017, Pathways has mailed 2 identical tax forms to members who may be eligible to claim the SRTC and asked that 1 be returned to Pathways once completed</a:t>
            </a:r>
            <a:endParaRPr lang="en-US" dirty="0">
              <a:solidFill>
                <a:schemeClr val="accent4">
                  <a:lumMod val="75000"/>
                </a:schemeClr>
              </a:solidFill>
            </a:endParaRPr>
          </a:p>
          <a:p>
            <a:pPr lvl="2">
              <a:buClr>
                <a:schemeClr val="accent4">
                  <a:lumMod val="50000"/>
                </a:schemeClr>
              </a:buClr>
              <a:buFont typeface="Arial" pitchFamily="34" charset="0"/>
              <a:buChar char="•"/>
              <a:defRPr/>
            </a:pPr>
            <a:r>
              <a:rPr lang="en-US" sz="2800" dirty="0">
                <a:solidFill>
                  <a:schemeClr val="accent4">
                    <a:lumMod val="75000"/>
                  </a:schemeClr>
                </a:solidFill>
                <a:latin typeface="+mn-lt"/>
                <a:cs typeface="Calibri"/>
              </a:rPr>
              <a:t>Returning a complete tax form back to Pathways is the only way to "</a:t>
            </a:r>
            <a:r>
              <a:rPr lang="en-US" sz="2800" b="1" dirty="0">
                <a:solidFill>
                  <a:schemeClr val="accent4">
                    <a:lumMod val="75000"/>
                  </a:schemeClr>
                </a:solidFill>
                <a:latin typeface="+mn-lt"/>
                <a:cs typeface="Calibri"/>
              </a:rPr>
              <a:t>demonstrate evidence of tax credit eligibility</a:t>
            </a:r>
            <a:r>
              <a:rPr lang="en-US" sz="2800" dirty="0">
                <a:solidFill>
                  <a:schemeClr val="accent4">
                    <a:lumMod val="75000"/>
                  </a:schemeClr>
                </a:solidFill>
                <a:latin typeface="+mn-lt"/>
                <a:cs typeface="Calibri"/>
              </a:rPr>
              <a:t>" for each tax year.  </a:t>
            </a:r>
            <a:endParaRPr lang="en-US" dirty="0">
              <a:solidFill>
                <a:schemeClr val="accent4">
                  <a:lumMod val="75000"/>
                </a:schemeClr>
              </a:solidFill>
            </a:endParaRPr>
          </a:p>
          <a:p>
            <a:pPr lvl="2">
              <a:buClr>
                <a:schemeClr val="accent4">
                  <a:lumMod val="50000"/>
                </a:schemeClr>
              </a:buClr>
              <a:buFont typeface="Arial" pitchFamily="34" charset="0"/>
              <a:buChar char="•"/>
              <a:defRPr/>
            </a:pPr>
            <a:r>
              <a:rPr lang="en-US" sz="2800" dirty="0">
                <a:solidFill>
                  <a:schemeClr val="accent4">
                    <a:lumMod val="75000"/>
                  </a:schemeClr>
                </a:solidFill>
                <a:latin typeface="+mn-lt"/>
                <a:cs typeface="Calibri"/>
              </a:rPr>
              <a:t>This also helps Pathways determine who is    still working in the field.</a:t>
            </a:r>
          </a:p>
          <a:p>
            <a:pPr algn="ctr">
              <a:lnSpc>
                <a:spcPct val="80000"/>
              </a:lnSpc>
              <a:spcBef>
                <a:spcPct val="20000"/>
              </a:spcBef>
              <a:buFontTx/>
              <a:buNone/>
              <a:defRPr/>
            </a:pPr>
            <a:endParaRPr lang="en-US" b="1" u="sng" dirty="0">
              <a:solidFill>
                <a:schemeClr val="tx1">
                  <a:tint val="75000"/>
                </a:schemeClr>
              </a:solidFill>
              <a:latin typeface="+mn-lt"/>
              <a:cs typeface="Calibri"/>
            </a:endParaRPr>
          </a:p>
          <a:p>
            <a:pPr lvl="1" algn="ctr" eaLnBrk="0" hangingPunct="0">
              <a:buClr>
                <a:schemeClr val="accent2"/>
              </a:buClr>
              <a:buFont typeface="Arial" charset="0"/>
              <a:defRPr/>
            </a:pPr>
            <a:endParaRPr lang="en-US" sz="2400" dirty="0">
              <a:solidFill>
                <a:schemeClr val="tx1">
                  <a:tint val="75000"/>
                </a:schemeClr>
              </a:solidFill>
              <a:latin typeface="+mn-lt"/>
              <a:cs typeface="Calibri"/>
            </a:endParaRPr>
          </a:p>
          <a:p>
            <a:pPr lvl="1" algn="ctr" eaLnBrk="0" hangingPunct="0">
              <a:buFont typeface="Arial" charset="0"/>
              <a:buNone/>
              <a:defRPr/>
            </a:pPr>
            <a:endParaRPr lang="en-US" sz="2400" dirty="0">
              <a:solidFill>
                <a:schemeClr val="tx1">
                  <a:tint val="75000"/>
                </a:schemeClr>
              </a:solidFill>
              <a:latin typeface="+mn-lt"/>
              <a:cs typeface="Calibri"/>
            </a:endParaRPr>
          </a:p>
          <a:p>
            <a:pPr lvl="2" algn="ctr">
              <a:lnSpc>
                <a:spcPct val="90000"/>
              </a:lnSpc>
              <a:spcBef>
                <a:spcPct val="20000"/>
              </a:spcBef>
              <a:defRPr/>
            </a:pPr>
            <a:endParaRPr lang="en-US" sz="2400" dirty="0">
              <a:solidFill>
                <a:schemeClr val="tx1">
                  <a:tint val="75000"/>
                </a:schemeClr>
              </a:solidFill>
              <a:latin typeface="+mn-lt"/>
              <a:cs typeface="Calibri"/>
            </a:endParaRPr>
          </a:p>
          <a:p>
            <a:pPr lvl="1" algn="ctr" eaLnBrk="0" hangingPunct="0">
              <a:spcBef>
                <a:spcPct val="20000"/>
              </a:spcBef>
              <a:defRPr/>
            </a:pPr>
            <a:endParaRPr lang="en-US" sz="2800" dirty="0">
              <a:solidFill>
                <a:schemeClr val="tx1">
                  <a:tint val="75000"/>
                </a:schemeClr>
              </a:solidFill>
              <a:latin typeface="+mn-lt"/>
              <a:cs typeface="Calibri"/>
            </a:endParaRPr>
          </a:p>
        </p:txBody>
      </p:sp>
      <p:pic>
        <p:nvPicPr>
          <p:cNvPr id="4" name="Recorded Sound">
            <a:hlinkClick r:id="" action="ppaction://media"/>
            <a:extLst>
              <a:ext uri="{FF2B5EF4-FFF2-40B4-BE49-F238E27FC236}">
                <a16:creationId xmlns:a16="http://schemas.microsoft.com/office/drawing/2014/main" id="{FF81EC4C-C313-4618-84B2-FFEEB56957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34327870"/>
      </p:ext>
    </p:extLst>
  </p:cSld>
  <p:clrMapOvr>
    <a:masterClrMapping/>
  </p:clrMapOvr>
  <mc:AlternateContent xmlns:mc="http://schemas.openxmlformats.org/markup-compatibility/2006" xmlns:p14="http://schemas.microsoft.com/office/powerpoint/2010/main">
    <mc:Choice Requires="p14">
      <p:transition spd="slow" p14:dur="2000" advTm="63725"/>
    </mc:Choice>
    <mc:Fallback xmlns="">
      <p:transition spd="slow" advTm="6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30F985F-7E8E-4E00-B366-A9ADCEBA8CEC}"/>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1E3C22A4-4F68-4C3D-84DF-16418D312C52}"/>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9460" name="Picture 3" descr="background.jpg">
            <a:extLst>
              <a:ext uri="{FF2B5EF4-FFF2-40B4-BE49-F238E27FC236}">
                <a16:creationId xmlns:a16="http://schemas.microsoft.com/office/drawing/2014/main" id="{D0769293-B4F3-409F-888A-B5384DB4F4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FD4878C-0089-4F7B-A3A6-6E823DBF1542}"/>
              </a:ext>
            </a:extLst>
          </p:cNvPr>
          <p:cNvSpPr txBox="1">
            <a:spLocks/>
          </p:cNvSpPr>
          <p:nvPr/>
        </p:nvSpPr>
        <p:spPr bwMode="auto">
          <a:xfrm>
            <a:off x="457200" y="570473"/>
            <a:ext cx="5715000" cy="847165"/>
          </a:xfrm>
          <a:prstGeom prst="rect">
            <a:avLst/>
          </a:prstGeom>
          <a:noFill/>
          <a:ln w="9525">
            <a:noFill/>
            <a:miter lim="800000"/>
            <a:headEnd/>
            <a:tailEnd/>
          </a:ln>
        </p:spPr>
        <p:txBody>
          <a:bodyPr lIns="91440" tIns="45720" rIns="91440" bIns="45720" anchor="ctr"/>
          <a:lstStyle/>
          <a:p>
            <a:pPr algn="ctr">
              <a:defRPr/>
            </a:pPr>
            <a:r>
              <a:rPr lang="en-US" sz="4200" dirty="0">
                <a:solidFill>
                  <a:schemeClr val="accent4">
                    <a:lumMod val="75000"/>
                  </a:schemeClr>
                </a:solidFill>
                <a:latin typeface="Arial"/>
                <a:ea typeface="+mj-ea"/>
                <a:cs typeface="Arial"/>
              </a:rPr>
              <a:t>Notes about SRTC:</a:t>
            </a:r>
            <a:endParaRPr lang="en-US" sz="4200" dirty="0">
              <a:solidFill>
                <a:schemeClr val="accent4">
                  <a:lumMod val="75000"/>
                </a:schemeClr>
              </a:solidFill>
              <a:ea typeface="+mj-ea"/>
              <a:cs typeface="+mj-cs"/>
            </a:endParaRPr>
          </a:p>
        </p:txBody>
      </p:sp>
      <p:sp>
        <p:nvSpPr>
          <p:cNvPr id="2" name="Rectangle 1">
            <a:extLst>
              <a:ext uri="{FF2B5EF4-FFF2-40B4-BE49-F238E27FC236}">
                <a16:creationId xmlns:a16="http://schemas.microsoft.com/office/drawing/2014/main" id="{A88F560C-4CCF-4FC9-8BBC-19A828936B97}"/>
              </a:ext>
            </a:extLst>
          </p:cNvPr>
          <p:cNvSpPr/>
          <p:nvPr/>
        </p:nvSpPr>
        <p:spPr>
          <a:xfrm>
            <a:off x="6696636"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82E8CBE-0F55-4892-AF96-FC9C20230610}"/>
              </a:ext>
            </a:extLst>
          </p:cNvPr>
          <p:cNvSpPr txBox="1">
            <a:spLocks/>
          </p:cNvSpPr>
          <p:nvPr/>
        </p:nvSpPr>
        <p:spPr bwMode="auto">
          <a:xfrm>
            <a:off x="237564" y="1304366"/>
            <a:ext cx="8229600" cy="5413467"/>
          </a:xfrm>
          <a:prstGeom prst="rect">
            <a:avLst/>
          </a:prstGeom>
          <a:noFill/>
          <a:ln w="9525">
            <a:noFill/>
            <a:miter lim="800000"/>
            <a:headEnd/>
            <a:tailEnd/>
          </a:ln>
        </p:spPr>
        <p:txBody>
          <a:bodyPr lIns="91440" tIns="45720" rIns="91440" bIns="45720" anchor="t"/>
          <a:lstStyle/>
          <a:p>
            <a:pPr lvl="1">
              <a:buClr>
                <a:schemeClr val="accent4">
                  <a:lumMod val="50000"/>
                </a:schemeClr>
              </a:buClr>
              <a:buFont typeface="Arial" pitchFamily="34" charset="0"/>
              <a:buChar char="•"/>
              <a:defRPr/>
            </a:pPr>
            <a:endParaRPr lang="en-US" sz="2800" dirty="0">
              <a:solidFill>
                <a:schemeClr val="accent4">
                  <a:lumMod val="75000"/>
                </a:schemeClr>
              </a:solidFill>
              <a:latin typeface="+mn-lt"/>
              <a:cs typeface="Calibri"/>
            </a:endParaRPr>
          </a:p>
          <a:p>
            <a:pPr lvl="1" eaLnBrk="0" hangingPunct="0">
              <a:buClr>
                <a:schemeClr val="accent4">
                  <a:lumMod val="50000"/>
                </a:schemeClr>
              </a:buClr>
              <a:buFont typeface="Arial" pitchFamily="34" charset="0"/>
              <a:buChar char="•"/>
              <a:defRPr/>
            </a:pPr>
            <a:r>
              <a:rPr lang="en-US" sz="2800" dirty="0">
                <a:solidFill>
                  <a:schemeClr val="accent4">
                    <a:lumMod val="75000"/>
                  </a:schemeClr>
                </a:solidFill>
                <a:latin typeface="+mn-lt"/>
              </a:rPr>
              <a:t>Louisiana Pathways does not give out any money.  Members use the form provided to file with their Louisiana State Income Taxes.</a:t>
            </a:r>
          </a:p>
          <a:p>
            <a:pPr lvl="1">
              <a:buFont typeface="Arial" pitchFamily="34" charset="0"/>
              <a:buChar char="•"/>
              <a:defRPr/>
            </a:pPr>
            <a:endParaRPr lang="en-US" sz="2800" dirty="0">
              <a:solidFill>
                <a:schemeClr val="accent4">
                  <a:lumMod val="75000"/>
                </a:schemeClr>
              </a:solidFill>
              <a:latin typeface="+mn-lt"/>
              <a:cs typeface="Calibri"/>
            </a:endParaRPr>
          </a:p>
          <a:p>
            <a:pPr lvl="1" algn="ctr" eaLnBrk="0" hangingPunct="0">
              <a:buClr>
                <a:schemeClr val="accent4">
                  <a:lumMod val="50000"/>
                </a:schemeClr>
              </a:buClr>
              <a:defRPr/>
            </a:pPr>
            <a:endParaRPr lang="en-US" sz="800" dirty="0">
              <a:solidFill>
                <a:srgbClr val="898989"/>
              </a:solidFill>
              <a:latin typeface="+mn-lt"/>
            </a:endParaRPr>
          </a:p>
          <a:p>
            <a:pPr algn="ctr" eaLnBrk="0" hangingPunct="0">
              <a:buClr>
                <a:schemeClr val="accent4">
                  <a:lumMod val="50000"/>
                </a:schemeClr>
              </a:buClr>
              <a:buFont typeface="Wingdings" pitchFamily="2" charset="2"/>
              <a:buChar char="v"/>
              <a:defRPr/>
            </a:pPr>
            <a:r>
              <a:rPr lang="en-US" sz="3000" dirty="0">
                <a:solidFill>
                  <a:schemeClr val="accent4">
                    <a:lumMod val="75000"/>
                  </a:schemeClr>
                </a:solidFill>
                <a:latin typeface="+mn-lt"/>
              </a:rPr>
              <a:t>More information about the tax credits can be found at DOE's website: Louisiana Believes</a:t>
            </a:r>
            <a:endParaRPr lang="en-US" sz="3000" dirty="0">
              <a:solidFill>
                <a:schemeClr val="accent4">
                  <a:lumMod val="75000"/>
                </a:schemeClr>
              </a:solidFill>
              <a:latin typeface="+mn-lt"/>
              <a:cs typeface="Calibri"/>
            </a:endParaRPr>
          </a:p>
          <a:p>
            <a:pPr algn="ctr">
              <a:buClr>
                <a:schemeClr val="accent4">
                  <a:lumMod val="50000"/>
                </a:schemeClr>
              </a:buClr>
              <a:defRPr/>
            </a:pPr>
            <a:r>
              <a:rPr lang="en-US" sz="3000" dirty="0">
                <a:solidFill>
                  <a:schemeClr val="accent4">
                    <a:lumMod val="75000"/>
                  </a:schemeClr>
                </a:solidFill>
                <a:latin typeface="+mn-lt"/>
              </a:rPr>
              <a:t> </a:t>
            </a:r>
            <a:r>
              <a:rPr lang="en-US" sz="2200" u="sng" dirty="0">
                <a:latin typeface="Arial"/>
                <a:cs typeface="Arial"/>
                <a:hlinkClick r:id="rId5"/>
              </a:rPr>
              <a:t>FAQs for Staff and Directors PDF</a:t>
            </a:r>
            <a:endParaRPr lang="en-US" sz="2200" u="sng">
              <a:solidFill>
                <a:srgbClr val="000000"/>
              </a:solidFill>
              <a:latin typeface="Arial"/>
              <a:cs typeface="Arial"/>
            </a:endParaRPr>
          </a:p>
          <a:p>
            <a:pPr algn="ctr">
              <a:defRPr/>
            </a:pPr>
            <a:r>
              <a:rPr lang="en-US" sz="2200" u="sng" dirty="0">
                <a:latin typeface="Arial"/>
                <a:cs typeface="Arial"/>
                <a:hlinkClick r:id="rId6"/>
              </a:rPr>
              <a:t>2019 School Readiness Tax Credit Center Star Level</a:t>
            </a:r>
            <a:endParaRPr lang="en-US" sz="2200" u="sng">
              <a:solidFill>
                <a:srgbClr val="000000"/>
              </a:solidFill>
              <a:latin typeface="Arial"/>
              <a:cs typeface="Arial"/>
            </a:endParaRPr>
          </a:p>
          <a:p>
            <a:pPr algn="ctr">
              <a:lnSpc>
                <a:spcPct val="80000"/>
              </a:lnSpc>
              <a:spcBef>
                <a:spcPct val="20000"/>
              </a:spcBef>
              <a:buFontTx/>
              <a:buNone/>
              <a:defRPr/>
            </a:pPr>
            <a:endParaRPr lang="en-US" b="1" u="sng" dirty="0">
              <a:solidFill>
                <a:schemeClr val="tx1">
                  <a:tint val="75000"/>
                </a:schemeClr>
              </a:solidFill>
              <a:latin typeface="+mn-lt"/>
              <a:cs typeface="Calibri"/>
            </a:endParaRPr>
          </a:p>
          <a:p>
            <a:pPr lvl="1" algn="ctr" eaLnBrk="0" hangingPunct="0">
              <a:buFont typeface="Arial" charset="0"/>
              <a:buNone/>
              <a:defRPr/>
            </a:pPr>
            <a:endParaRPr lang="en-US" sz="2400" dirty="0">
              <a:solidFill>
                <a:schemeClr val="tx1">
                  <a:tint val="75000"/>
                </a:schemeClr>
              </a:solidFill>
              <a:latin typeface="+mn-lt"/>
            </a:endParaRPr>
          </a:p>
          <a:p>
            <a:pPr lvl="1" algn="ctr" eaLnBrk="0" hangingPunct="0">
              <a:buClr>
                <a:schemeClr val="accent2"/>
              </a:buClr>
              <a:buFont typeface="Arial" charset="0"/>
              <a:defRPr/>
            </a:pPr>
            <a:endParaRPr lang="en-US" sz="2400" dirty="0">
              <a:solidFill>
                <a:schemeClr val="tx1">
                  <a:tint val="75000"/>
                </a:schemeClr>
              </a:solidFill>
              <a:latin typeface="+mn-lt"/>
              <a:cs typeface="Calibri"/>
            </a:endParaRPr>
          </a:p>
          <a:p>
            <a:pPr lvl="2" algn="ctr">
              <a:lnSpc>
                <a:spcPct val="90000"/>
              </a:lnSpc>
              <a:spcBef>
                <a:spcPct val="20000"/>
              </a:spcBef>
              <a:buFontTx/>
              <a:buNone/>
              <a:defRPr/>
            </a:pPr>
            <a:endParaRPr lang="en-US" sz="2400" dirty="0">
              <a:solidFill>
                <a:schemeClr val="tx1">
                  <a:tint val="75000"/>
                </a:schemeClr>
              </a:solidFill>
              <a:latin typeface="+mn-lt"/>
              <a:cs typeface="Calibri"/>
            </a:endParaRPr>
          </a:p>
          <a:p>
            <a:pPr lvl="1" algn="ctr" eaLnBrk="0" hangingPunct="0">
              <a:spcBef>
                <a:spcPct val="20000"/>
              </a:spcBef>
              <a:defRPr/>
            </a:pPr>
            <a:endParaRPr lang="en-US" sz="2800" dirty="0">
              <a:solidFill>
                <a:schemeClr val="tx1">
                  <a:tint val="75000"/>
                </a:schemeClr>
              </a:solidFill>
              <a:latin typeface="+mn-lt"/>
              <a:cs typeface="Calibri"/>
            </a:endParaRPr>
          </a:p>
        </p:txBody>
      </p:sp>
      <p:pic>
        <p:nvPicPr>
          <p:cNvPr id="4" name="Recorded Sound">
            <a:hlinkClick r:id="" action="ppaction://media"/>
            <a:extLst>
              <a:ext uri="{FF2B5EF4-FFF2-40B4-BE49-F238E27FC236}">
                <a16:creationId xmlns:a16="http://schemas.microsoft.com/office/drawing/2014/main" id="{F0BBB9E5-0090-4B3A-93B7-6C63F8DDF1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77393602"/>
      </p:ext>
    </p:extLst>
  </p:cSld>
  <p:clrMapOvr>
    <a:masterClrMapping/>
  </p:clrMapOvr>
  <mc:AlternateContent xmlns:mc="http://schemas.openxmlformats.org/markup-compatibility/2006" xmlns:p14="http://schemas.microsoft.com/office/powerpoint/2010/main">
    <mc:Choice Requires="p14">
      <p:transition spd="slow" p14:dur="2000" advTm="104221"/>
    </mc:Choice>
    <mc:Fallback xmlns="">
      <p:transition spd="slow" advTm="10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30F985F-7E8E-4E00-B366-A9ADCEBA8CEC}"/>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1E3C22A4-4F68-4C3D-84DF-16418D312C52}"/>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9460" name="Picture 3" descr="background.jpg">
            <a:extLst>
              <a:ext uri="{FF2B5EF4-FFF2-40B4-BE49-F238E27FC236}">
                <a16:creationId xmlns:a16="http://schemas.microsoft.com/office/drawing/2014/main" id="{D0769293-B4F3-409F-888A-B5384DB4F4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FD4878C-0089-4F7B-A3A6-6E823DBF1542}"/>
              </a:ext>
            </a:extLst>
          </p:cNvPr>
          <p:cNvSpPr txBox="1">
            <a:spLocks/>
          </p:cNvSpPr>
          <p:nvPr/>
        </p:nvSpPr>
        <p:spPr bwMode="auto">
          <a:xfrm>
            <a:off x="457200" y="570473"/>
            <a:ext cx="5715000" cy="847165"/>
          </a:xfrm>
          <a:prstGeom prst="rect">
            <a:avLst/>
          </a:prstGeom>
          <a:noFill/>
          <a:ln w="9525">
            <a:noFill/>
            <a:miter lim="800000"/>
            <a:headEnd/>
            <a:tailEnd/>
          </a:ln>
        </p:spPr>
        <p:txBody>
          <a:bodyPr lIns="91440" tIns="45720" rIns="91440" bIns="45720" anchor="ctr"/>
          <a:lstStyle/>
          <a:p>
            <a:pPr algn="ctr">
              <a:defRPr/>
            </a:pPr>
            <a:r>
              <a:rPr lang="en-US" sz="4200" dirty="0">
                <a:solidFill>
                  <a:schemeClr val="accent4">
                    <a:lumMod val="75000"/>
                  </a:schemeClr>
                </a:solidFill>
                <a:latin typeface="Arial"/>
                <a:ea typeface="+mj-ea"/>
                <a:cs typeface="Arial"/>
              </a:rPr>
              <a:t>Notes about SRTC:</a:t>
            </a:r>
            <a:endParaRPr lang="en-US" sz="4200" dirty="0">
              <a:solidFill>
                <a:schemeClr val="accent4">
                  <a:lumMod val="75000"/>
                </a:schemeClr>
              </a:solidFill>
              <a:ea typeface="+mj-ea"/>
              <a:cs typeface="+mj-cs"/>
            </a:endParaRPr>
          </a:p>
        </p:txBody>
      </p:sp>
      <p:sp>
        <p:nvSpPr>
          <p:cNvPr id="2" name="Rectangle 1">
            <a:extLst>
              <a:ext uri="{FF2B5EF4-FFF2-40B4-BE49-F238E27FC236}">
                <a16:creationId xmlns:a16="http://schemas.microsoft.com/office/drawing/2014/main" id="{A88F560C-4CCF-4FC9-8BBC-19A828936B97}"/>
              </a:ext>
            </a:extLst>
          </p:cNvPr>
          <p:cNvSpPr/>
          <p:nvPr/>
        </p:nvSpPr>
        <p:spPr>
          <a:xfrm>
            <a:off x="6696636"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082E8CBE-0F55-4892-AF96-FC9C20230610}"/>
              </a:ext>
            </a:extLst>
          </p:cNvPr>
          <p:cNvSpPr txBox="1">
            <a:spLocks/>
          </p:cNvSpPr>
          <p:nvPr/>
        </p:nvSpPr>
        <p:spPr bwMode="auto">
          <a:xfrm>
            <a:off x="237564" y="2012576"/>
            <a:ext cx="8229600" cy="4705257"/>
          </a:xfrm>
          <a:prstGeom prst="rect">
            <a:avLst/>
          </a:prstGeom>
          <a:noFill/>
          <a:ln w="9525">
            <a:noFill/>
            <a:miter lim="800000"/>
            <a:headEnd/>
            <a:tailEnd/>
          </a:ln>
        </p:spPr>
        <p:txBody>
          <a:bodyPr lIns="91440" tIns="45720" rIns="91440" bIns="45720" anchor="t"/>
          <a:lstStyle/>
          <a:p>
            <a:pPr lvl="1">
              <a:buClr>
                <a:schemeClr val="accent4">
                  <a:lumMod val="50000"/>
                </a:schemeClr>
              </a:buClr>
              <a:buFont typeface="Arial" pitchFamily="34" charset="0"/>
              <a:buChar char="•"/>
              <a:defRPr/>
            </a:pPr>
            <a:r>
              <a:rPr lang="en-US" sz="3500" dirty="0">
                <a:solidFill>
                  <a:schemeClr val="accent4">
                    <a:lumMod val="75000"/>
                  </a:schemeClr>
                </a:solidFill>
                <a:latin typeface="+mn-lt"/>
              </a:rPr>
              <a:t>The toll-free number for the </a:t>
            </a:r>
            <a:r>
              <a:rPr lang="en-US" sz="3500" b="1" dirty="0">
                <a:solidFill>
                  <a:schemeClr val="accent4">
                    <a:lumMod val="75000"/>
                  </a:schemeClr>
                </a:solidFill>
                <a:latin typeface="+mn-lt"/>
              </a:rPr>
              <a:t>Louisiana Department of Revenue</a:t>
            </a:r>
            <a:r>
              <a:rPr lang="en-US" sz="3500" dirty="0">
                <a:solidFill>
                  <a:schemeClr val="accent4">
                    <a:lumMod val="75000"/>
                  </a:schemeClr>
                </a:solidFill>
                <a:latin typeface="+mn-lt"/>
              </a:rPr>
              <a:t> is:</a:t>
            </a:r>
            <a:endParaRPr lang="en-US" sz="3500" dirty="0">
              <a:solidFill>
                <a:schemeClr val="accent4">
                  <a:lumMod val="75000"/>
                </a:schemeClr>
              </a:solidFill>
              <a:latin typeface="Calibri"/>
              <a:cs typeface="Calibri"/>
            </a:endParaRPr>
          </a:p>
          <a:p>
            <a:pPr lvl="1">
              <a:buFont typeface="Arial" pitchFamily="34" charset="0"/>
              <a:buChar char="•"/>
              <a:defRPr/>
            </a:pPr>
            <a:endParaRPr lang="en-US" sz="3500" dirty="0">
              <a:solidFill>
                <a:schemeClr val="accent4">
                  <a:lumMod val="75000"/>
                </a:schemeClr>
              </a:solidFill>
              <a:latin typeface="+mn-lt"/>
              <a:cs typeface="Calibri"/>
            </a:endParaRPr>
          </a:p>
          <a:p>
            <a:pPr lvl="2">
              <a:buFont typeface="Arial" pitchFamily="34" charset="0"/>
              <a:buChar char="•"/>
              <a:defRPr/>
            </a:pPr>
            <a:r>
              <a:rPr lang="en-US" sz="3500" dirty="0">
                <a:solidFill>
                  <a:schemeClr val="accent4">
                    <a:lumMod val="75000"/>
                  </a:schemeClr>
                </a:solidFill>
                <a:latin typeface="+mn-lt"/>
                <a:cs typeface="Calibri"/>
              </a:rPr>
              <a:t>1-855-307-3893</a:t>
            </a:r>
          </a:p>
          <a:p>
            <a:pPr lvl="1">
              <a:buFont typeface="Arial" pitchFamily="34" charset="0"/>
              <a:buChar char="•"/>
              <a:defRPr/>
            </a:pPr>
            <a:endParaRPr lang="en-US" sz="3500" dirty="0">
              <a:solidFill>
                <a:schemeClr val="accent4">
                  <a:lumMod val="75000"/>
                </a:schemeClr>
              </a:solidFill>
              <a:latin typeface="+mn-lt"/>
              <a:cs typeface="Calibri"/>
            </a:endParaRPr>
          </a:p>
          <a:p>
            <a:pPr lvl="2">
              <a:buFont typeface="Arial" pitchFamily="34" charset="0"/>
              <a:buChar char="•"/>
              <a:defRPr/>
            </a:pPr>
            <a:r>
              <a:rPr lang="en-US" sz="3500" dirty="0">
                <a:solidFill>
                  <a:schemeClr val="accent4">
                    <a:lumMod val="75000"/>
                  </a:schemeClr>
                </a:solidFill>
                <a:latin typeface="+mn-lt"/>
                <a:cs typeface="Calibri"/>
              </a:rPr>
              <a:t>Ask for: Taxpayer Compliance</a:t>
            </a:r>
          </a:p>
          <a:p>
            <a:pPr algn="ctr">
              <a:lnSpc>
                <a:spcPct val="80000"/>
              </a:lnSpc>
              <a:spcBef>
                <a:spcPct val="20000"/>
              </a:spcBef>
              <a:buFontTx/>
              <a:buNone/>
              <a:defRPr/>
            </a:pPr>
            <a:endParaRPr lang="en-US" b="1" u="sng" dirty="0">
              <a:solidFill>
                <a:schemeClr val="tx1">
                  <a:tint val="75000"/>
                </a:schemeClr>
              </a:solidFill>
              <a:latin typeface="+mn-lt"/>
              <a:cs typeface="Calibri"/>
            </a:endParaRPr>
          </a:p>
          <a:p>
            <a:pPr lvl="1" algn="ctr" eaLnBrk="0" hangingPunct="0">
              <a:buClr>
                <a:schemeClr val="accent2"/>
              </a:buClr>
              <a:buFont typeface="Arial" charset="0"/>
              <a:defRPr/>
            </a:pPr>
            <a:endParaRPr lang="en-US" sz="2400" dirty="0">
              <a:solidFill>
                <a:schemeClr val="tx1">
                  <a:tint val="75000"/>
                </a:schemeClr>
              </a:solidFill>
              <a:latin typeface="+mn-lt"/>
              <a:cs typeface="Calibri"/>
            </a:endParaRPr>
          </a:p>
          <a:p>
            <a:pPr lvl="1" algn="ctr" eaLnBrk="0" hangingPunct="0">
              <a:buFont typeface="Arial" charset="0"/>
              <a:buNone/>
              <a:defRPr/>
            </a:pPr>
            <a:endParaRPr lang="en-US" sz="2400" dirty="0">
              <a:solidFill>
                <a:schemeClr val="tx1">
                  <a:tint val="75000"/>
                </a:schemeClr>
              </a:solidFill>
              <a:latin typeface="+mn-lt"/>
              <a:cs typeface="Calibri"/>
            </a:endParaRPr>
          </a:p>
          <a:p>
            <a:pPr lvl="2" algn="ctr">
              <a:lnSpc>
                <a:spcPct val="90000"/>
              </a:lnSpc>
              <a:spcBef>
                <a:spcPct val="20000"/>
              </a:spcBef>
              <a:defRPr/>
            </a:pPr>
            <a:endParaRPr lang="en-US" sz="2400" dirty="0">
              <a:solidFill>
                <a:schemeClr val="tx1">
                  <a:tint val="75000"/>
                </a:schemeClr>
              </a:solidFill>
              <a:latin typeface="+mn-lt"/>
              <a:cs typeface="Calibri"/>
            </a:endParaRPr>
          </a:p>
          <a:p>
            <a:pPr lvl="1" algn="ctr" eaLnBrk="0" hangingPunct="0">
              <a:spcBef>
                <a:spcPct val="20000"/>
              </a:spcBef>
              <a:defRPr/>
            </a:pPr>
            <a:endParaRPr lang="en-US" sz="2800" dirty="0">
              <a:solidFill>
                <a:schemeClr val="tx1">
                  <a:tint val="75000"/>
                </a:schemeClr>
              </a:solidFill>
              <a:latin typeface="+mn-lt"/>
              <a:cs typeface="Calibri"/>
            </a:endParaRPr>
          </a:p>
        </p:txBody>
      </p:sp>
      <p:pic>
        <p:nvPicPr>
          <p:cNvPr id="4" name="Recorded Sound">
            <a:hlinkClick r:id="" action="ppaction://media"/>
            <a:extLst>
              <a:ext uri="{FF2B5EF4-FFF2-40B4-BE49-F238E27FC236}">
                <a16:creationId xmlns:a16="http://schemas.microsoft.com/office/drawing/2014/main" id="{05A98C62-BCA3-46E9-9BD5-DFF834CAA9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66661857"/>
      </p:ext>
    </p:extLst>
  </p:cSld>
  <p:clrMapOvr>
    <a:masterClrMapping/>
  </p:clrMapOvr>
  <mc:AlternateContent xmlns:mc="http://schemas.openxmlformats.org/markup-compatibility/2006" xmlns:p14="http://schemas.microsoft.com/office/powerpoint/2010/main">
    <mc:Choice Requires="p14">
      <p:transition spd="slow" p14:dur="2000" advTm="21836"/>
    </mc:Choice>
    <mc:Fallback xmlns="">
      <p:transition spd="slow" advTm="2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8EA2D828-6AB1-4BDC-B1FF-B639BEBD2095}"/>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CFCB83B0-25D5-4445-AE66-F2DDCD68E66C}"/>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0484" name="Picture 3" descr="background.jpg">
            <a:extLst>
              <a:ext uri="{FF2B5EF4-FFF2-40B4-BE49-F238E27FC236}">
                <a16:creationId xmlns:a16="http://schemas.microsoft.com/office/drawing/2014/main" id="{B379A97D-758B-4251-9F29-C4E1C1D233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86B144E-2356-4D3F-AEE2-6FB76B046F8E}"/>
              </a:ext>
            </a:extLst>
          </p:cNvPr>
          <p:cNvSpPr txBox="1">
            <a:spLocks/>
          </p:cNvSpPr>
          <p:nvPr/>
        </p:nvSpPr>
        <p:spPr bwMode="auto">
          <a:xfrm>
            <a:off x="457200" y="660120"/>
            <a:ext cx="5715000" cy="856129"/>
          </a:xfrm>
          <a:prstGeom prst="rect">
            <a:avLst/>
          </a:prstGeom>
          <a:noFill/>
          <a:ln w="9525">
            <a:noFill/>
            <a:miter lim="800000"/>
            <a:headEnd/>
            <a:tailEnd/>
          </a:ln>
        </p:spPr>
        <p:txBody>
          <a:bodyPr anchor="ctr"/>
          <a:lstStyle/>
          <a:p>
            <a:pPr eaLnBrk="0" hangingPunct="0">
              <a:defRPr/>
            </a:pPr>
            <a:r>
              <a:rPr lang="en-US" sz="4400" dirty="0">
                <a:solidFill>
                  <a:schemeClr val="accent4">
                    <a:lumMod val="50000"/>
                  </a:schemeClr>
                </a:solidFill>
                <a:latin typeface="+mj-lt"/>
                <a:ea typeface="+mj-ea"/>
                <a:cs typeface="+mj-cs"/>
              </a:rPr>
              <a:t>Scholarships</a:t>
            </a:r>
          </a:p>
        </p:txBody>
      </p:sp>
      <p:sp>
        <p:nvSpPr>
          <p:cNvPr id="6" name="Content Placeholder 2">
            <a:extLst>
              <a:ext uri="{FF2B5EF4-FFF2-40B4-BE49-F238E27FC236}">
                <a16:creationId xmlns:a16="http://schemas.microsoft.com/office/drawing/2014/main" id="{27A1273C-865E-42F3-BAA8-0350E27893A7}"/>
              </a:ext>
            </a:extLst>
          </p:cNvPr>
          <p:cNvSpPr txBox="1">
            <a:spLocks/>
          </p:cNvSpPr>
          <p:nvPr/>
        </p:nvSpPr>
        <p:spPr bwMode="auto">
          <a:xfrm>
            <a:off x="457200" y="1671917"/>
            <a:ext cx="8229600" cy="4454246"/>
          </a:xfrm>
          <a:prstGeom prst="rect">
            <a:avLst/>
          </a:prstGeom>
          <a:noFill/>
          <a:ln w="9525">
            <a:noFill/>
            <a:miter lim="800000"/>
            <a:headEnd/>
            <a:tailEnd/>
          </a:ln>
        </p:spPr>
        <p:txBody>
          <a:bodyPr lIns="91440" tIns="45720" rIns="91440" bIns="45720" anchor="t"/>
          <a:lstStyle/>
          <a:p>
            <a:pPr>
              <a:lnSpc>
                <a:spcPct val="9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College Tuition</a:t>
            </a:r>
          </a:p>
          <a:p>
            <a:pPr lvl="1">
              <a:lnSpc>
                <a:spcPct val="90000"/>
              </a:lnSpc>
              <a:spcBef>
                <a:spcPct val="20000"/>
              </a:spcBef>
              <a:buClr>
                <a:schemeClr val="accent4">
                  <a:lumMod val="50000"/>
                </a:schemeClr>
              </a:buClr>
              <a:buFont typeface="Arial" pitchFamily="34" charset="0"/>
              <a:buChar char="•"/>
              <a:defRPr/>
            </a:pPr>
            <a:endParaRPr lang="en-US" sz="800" dirty="0">
              <a:solidFill>
                <a:schemeClr val="accent4">
                  <a:lumMod val="75000"/>
                </a:schemeClr>
              </a:solidFill>
              <a:latin typeface="+mn-lt"/>
              <a:cs typeface="Calibri"/>
            </a:endParaRPr>
          </a:p>
          <a:p>
            <a:pPr>
              <a:lnSpc>
                <a:spcPct val="9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Administrative Training</a:t>
            </a:r>
            <a:endParaRPr lang="en-US" sz="3600" dirty="0">
              <a:solidFill>
                <a:schemeClr val="accent4">
                  <a:lumMod val="75000"/>
                </a:schemeClr>
              </a:solidFill>
              <a:latin typeface="+mn-lt"/>
              <a:cs typeface="Calibri"/>
            </a:endParaRPr>
          </a:p>
          <a:p>
            <a:pPr>
              <a:lnSpc>
                <a:spcPct val="90000"/>
              </a:lnSpc>
              <a:spcBef>
                <a:spcPct val="20000"/>
              </a:spcBef>
              <a:buClr>
                <a:schemeClr val="accent4">
                  <a:lumMod val="50000"/>
                </a:schemeClr>
              </a:buClr>
              <a:buFont typeface="Arial" pitchFamily="34" charset="0"/>
              <a:buChar char="•"/>
              <a:defRPr/>
            </a:pPr>
            <a:endParaRPr lang="en-US" sz="800" dirty="0">
              <a:solidFill>
                <a:schemeClr val="bg1"/>
              </a:solidFill>
              <a:latin typeface="+mn-lt"/>
              <a:cs typeface="Calibri"/>
            </a:endParaRPr>
          </a:p>
          <a:p>
            <a:pPr>
              <a:lnSpc>
                <a:spcPct val="9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cs typeface="Calibri"/>
              </a:rPr>
              <a:t>Ancillary Training</a:t>
            </a:r>
          </a:p>
          <a:p>
            <a:pPr>
              <a:lnSpc>
                <a:spcPct val="90000"/>
              </a:lnSpc>
              <a:spcBef>
                <a:spcPct val="20000"/>
              </a:spcBef>
              <a:buClr>
                <a:schemeClr val="accent4">
                  <a:lumMod val="50000"/>
                </a:schemeClr>
              </a:buClr>
              <a:buFont typeface="Arial" pitchFamily="34" charset="0"/>
              <a:buChar char="•"/>
              <a:defRPr/>
            </a:pPr>
            <a:endParaRPr lang="en-US" sz="800" dirty="0">
              <a:solidFill>
                <a:schemeClr val="accent4">
                  <a:lumMod val="75000"/>
                </a:schemeClr>
              </a:solidFill>
              <a:latin typeface="+mn-lt"/>
            </a:endParaRPr>
          </a:p>
          <a:p>
            <a:pPr>
              <a:lnSpc>
                <a:spcPct val="9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CDA Assessment</a:t>
            </a:r>
          </a:p>
          <a:p>
            <a:pPr lvl="1">
              <a:lnSpc>
                <a:spcPct val="90000"/>
              </a:lnSpc>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Second Setting</a:t>
            </a:r>
            <a:endParaRPr lang="en-US" sz="3200" dirty="0">
              <a:solidFill>
                <a:schemeClr val="accent4">
                  <a:lumMod val="75000"/>
                </a:schemeClr>
              </a:solidFill>
              <a:latin typeface="+mn-lt"/>
              <a:cs typeface="Calibri"/>
            </a:endParaRPr>
          </a:p>
          <a:p>
            <a:pPr lvl="1">
              <a:lnSpc>
                <a:spcPct val="90000"/>
              </a:lnSpc>
              <a:spcBef>
                <a:spcPct val="20000"/>
              </a:spcBef>
              <a:buClr>
                <a:schemeClr val="accent4">
                  <a:lumMod val="50000"/>
                </a:schemeClr>
              </a:buClr>
              <a:buFont typeface="Arial" pitchFamily="34" charset="0"/>
              <a:buChar char="•"/>
              <a:defRPr/>
            </a:pPr>
            <a:endParaRPr lang="en-US" sz="800" dirty="0">
              <a:solidFill>
                <a:schemeClr val="accent4">
                  <a:lumMod val="75000"/>
                </a:schemeClr>
              </a:solidFill>
              <a:latin typeface="+mn-lt"/>
              <a:cs typeface="Calibri"/>
            </a:endParaRPr>
          </a:p>
          <a:p>
            <a:pPr>
              <a:lnSpc>
                <a:spcPct val="9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NAFCC Accreditation</a:t>
            </a:r>
          </a:p>
          <a:p>
            <a:pPr lvl="1" algn="ctr" eaLnBrk="0" hangingPunct="0">
              <a:buFont typeface="Arial" charset="0"/>
              <a:buNone/>
              <a:defRPr/>
            </a:pPr>
            <a:endParaRPr lang="en-US" sz="2400" dirty="0">
              <a:solidFill>
                <a:schemeClr val="tx1">
                  <a:tint val="75000"/>
                </a:schemeClr>
              </a:solidFill>
              <a:latin typeface="+mn-lt"/>
            </a:endParaRPr>
          </a:p>
          <a:p>
            <a:pPr lvl="1" algn="ctr" eaLnBrk="0" hangingPunct="0">
              <a:buFont typeface="Arial" charset="0"/>
              <a:buNone/>
              <a:defRPr/>
            </a:pPr>
            <a:endParaRPr lang="en-US" sz="2400" dirty="0">
              <a:solidFill>
                <a:schemeClr val="tx1">
                  <a:tint val="75000"/>
                </a:schemeClr>
              </a:solidFill>
              <a:latin typeface="+mn-lt"/>
            </a:endParaRPr>
          </a:p>
          <a:p>
            <a:pPr lvl="2" algn="ctr">
              <a:lnSpc>
                <a:spcPct val="90000"/>
              </a:lnSpc>
              <a:spcBef>
                <a:spcPct val="20000"/>
              </a:spcBef>
              <a:buClr>
                <a:schemeClr val="accent2"/>
              </a:buClr>
              <a:defRPr/>
            </a:pPr>
            <a:endParaRPr lang="en-US" sz="2400" dirty="0">
              <a:solidFill>
                <a:schemeClr val="tx1">
                  <a:tint val="75000"/>
                </a:schemeClr>
              </a:solidFill>
              <a:latin typeface="+mn-lt"/>
            </a:endParaRPr>
          </a:p>
          <a:p>
            <a:pPr lvl="1" algn="ctr" eaLnBrk="0" hangingPunct="0">
              <a:spcBef>
                <a:spcPct val="20000"/>
              </a:spcBef>
              <a:buFont typeface="Arial" charset="0"/>
              <a:buNone/>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954DB5CD-A73F-41A8-A3B8-86142DC4A44A}"/>
              </a:ext>
            </a:extLst>
          </p:cNvPr>
          <p:cNvSpPr/>
          <p:nvPr/>
        </p:nvSpPr>
        <p:spPr>
          <a:xfrm>
            <a:off x="6678706"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D2E3ABB9-C1A7-4FB4-818A-79A8C00B0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631"/>
    </mc:Choice>
    <mc:Fallback xmlns="">
      <p:transition spd="slow" advTm="4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F4770CE-65F8-4569-8909-A713126E9419}"/>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2FED8B8C-E375-4D0E-A60E-61B197C64E40}"/>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1508" name="Picture 3" descr="background.jpg">
            <a:extLst>
              <a:ext uri="{FF2B5EF4-FFF2-40B4-BE49-F238E27FC236}">
                <a16:creationId xmlns:a16="http://schemas.microsoft.com/office/drawing/2014/main" id="{45EBDDA5-8DCF-4CEB-B633-7FAEC0D033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008DB1E-992B-44DC-AD65-EF2B934FB5DB}"/>
              </a:ext>
            </a:extLst>
          </p:cNvPr>
          <p:cNvSpPr txBox="1"/>
          <p:nvPr/>
        </p:nvSpPr>
        <p:spPr>
          <a:xfrm>
            <a:off x="685800" y="690283"/>
            <a:ext cx="5410200" cy="646113"/>
          </a:xfrm>
          <a:prstGeom prst="rect">
            <a:avLst/>
          </a:prstGeom>
          <a:noFill/>
        </p:spPr>
        <p:txBody>
          <a:bodyPr>
            <a:spAutoFit/>
          </a:bodyPr>
          <a:lstStyle/>
          <a:p>
            <a:pPr>
              <a:defRPr/>
            </a:pPr>
            <a:r>
              <a:rPr lang="en-US" sz="3600" dirty="0">
                <a:solidFill>
                  <a:schemeClr val="accent4">
                    <a:lumMod val="50000"/>
                  </a:schemeClr>
                </a:solidFill>
                <a:latin typeface="Calibri" pitchFamily="34" charset="0"/>
              </a:rPr>
              <a:t>http://pathways.nsula.edu</a:t>
            </a:r>
          </a:p>
        </p:txBody>
      </p:sp>
      <p:pic>
        <p:nvPicPr>
          <p:cNvPr id="21510" name="Picture 3" descr="Home - Mozilla Firefox">
            <a:extLst>
              <a:ext uri="{FF2B5EF4-FFF2-40B4-BE49-F238E27FC236}">
                <a16:creationId xmlns:a16="http://schemas.microsoft.com/office/drawing/2014/main" id="{0BA0DC93-4E80-42C5-83E6-A1BD69CAAF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50" y="1752600"/>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992AA17-C4DC-4D29-B753-4C8747DA267C}"/>
              </a:ext>
            </a:extLst>
          </p:cNvPr>
          <p:cNvSpPr/>
          <p:nvPr/>
        </p:nvSpPr>
        <p:spPr>
          <a:xfrm>
            <a:off x="6660777" y="909918"/>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69AF29AF-385D-479B-BA4F-80BA56139C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607"/>
    </mc:Choice>
    <mc:Fallback xmlns="">
      <p:transition spd="slow" advTm="4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FA6A6463-687B-4683-91A9-D5F11895B58D}"/>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7D75C213-AD54-4563-BD0A-4387D3CFF893}"/>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4100" name="Picture 3" descr="background.jpg">
            <a:extLst>
              <a:ext uri="{FF2B5EF4-FFF2-40B4-BE49-F238E27FC236}">
                <a16:creationId xmlns:a16="http://schemas.microsoft.com/office/drawing/2014/main" id="{8B9D430D-173B-44F0-9952-C4F367313D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C9BCC6E-5A35-4672-A654-A0F3B09C5822}"/>
              </a:ext>
            </a:extLst>
          </p:cNvPr>
          <p:cNvSpPr txBox="1">
            <a:spLocks/>
          </p:cNvSpPr>
          <p:nvPr/>
        </p:nvSpPr>
        <p:spPr>
          <a:xfrm>
            <a:off x="457200" y="669085"/>
            <a:ext cx="5562600" cy="1143000"/>
          </a:xfrm>
          <a:prstGeom prst="rect">
            <a:avLst/>
          </a:prstGeom>
        </p:spPr>
        <p:txBody>
          <a:bodyPr anchor="ctr">
            <a:normAutofit fontScale="92500" lnSpcReduction="20000"/>
          </a:bodyPr>
          <a:lstStyle/>
          <a:p>
            <a:pPr algn="ctr" fontAlgn="auto">
              <a:spcAft>
                <a:spcPts val="0"/>
              </a:spcAft>
              <a:defRPr/>
            </a:pPr>
            <a:r>
              <a:rPr lang="en-US" sz="4400" dirty="0">
                <a:solidFill>
                  <a:schemeClr val="accent4">
                    <a:lumMod val="50000"/>
                  </a:schemeClr>
                </a:solidFill>
                <a:latin typeface="+mj-lt"/>
                <a:ea typeface="+mj-ea"/>
                <a:cs typeface="+mj-cs"/>
              </a:rPr>
              <a:t>What is Louisiana Pathways?</a:t>
            </a:r>
          </a:p>
        </p:txBody>
      </p:sp>
      <p:sp>
        <p:nvSpPr>
          <p:cNvPr id="6" name="Content Placeholder 2">
            <a:extLst>
              <a:ext uri="{FF2B5EF4-FFF2-40B4-BE49-F238E27FC236}">
                <a16:creationId xmlns:a16="http://schemas.microsoft.com/office/drawing/2014/main" id="{1E248628-99EA-42AB-9823-4F608666EC62}"/>
              </a:ext>
            </a:extLst>
          </p:cNvPr>
          <p:cNvSpPr txBox="1">
            <a:spLocks/>
          </p:cNvSpPr>
          <p:nvPr/>
        </p:nvSpPr>
        <p:spPr>
          <a:xfrm>
            <a:off x="466165" y="1797424"/>
            <a:ext cx="8229600" cy="4525963"/>
          </a:xfrm>
          <a:prstGeom prst="rect">
            <a:avLst/>
          </a:prstGeom>
        </p:spPr>
        <p:txBody>
          <a:bodyPr lIns="91440" tIns="45720" rIns="91440" bIns="45720" anchor="t">
            <a:normAutofit lnSpcReduction="10000"/>
          </a:bodyPr>
          <a:lstStyle/>
          <a:p>
            <a:pPr fontAlgn="auto">
              <a:spcBef>
                <a:spcPct val="20000"/>
              </a:spcBef>
              <a:spcAft>
                <a:spcPts val="0"/>
              </a:spcAft>
              <a:buClr>
                <a:schemeClr val="accent4"/>
              </a:buClr>
              <a:buFont typeface="Arial" pitchFamily="34" charset="0"/>
              <a:buChar char="•"/>
              <a:defRPr/>
            </a:pPr>
            <a:r>
              <a:rPr lang="en-US" sz="2800" b="1" dirty="0">
                <a:solidFill>
                  <a:schemeClr val="accent4">
                    <a:lumMod val="75000"/>
                  </a:schemeClr>
                </a:solidFill>
                <a:latin typeface="+mn-lt"/>
              </a:rPr>
              <a:t>The Louisiana Pathways Early Learning Center Career Development System</a:t>
            </a:r>
            <a:r>
              <a:rPr lang="en-US" sz="2800" dirty="0">
                <a:solidFill>
                  <a:schemeClr val="accent4">
                    <a:lumMod val="75000"/>
                  </a:schemeClr>
                </a:solidFill>
                <a:latin typeface="+mn-lt"/>
              </a:rPr>
              <a:t> is a major initiative funded by the Louisiana Department of Education to improve quality of child care in Louisiana.  It is a statewide program designed to help early learning center employees receive recognition they deserve.</a:t>
            </a:r>
            <a:endParaRPr lang="en-US" sz="2800" dirty="0">
              <a:solidFill>
                <a:schemeClr val="accent4">
                  <a:lumMod val="75000"/>
                </a:schemeClr>
              </a:solidFill>
              <a:latin typeface="+mn-lt"/>
              <a:cs typeface="Calibri"/>
            </a:endParaRPr>
          </a:p>
          <a:p>
            <a:pPr fontAlgn="auto">
              <a:spcBef>
                <a:spcPct val="20000"/>
              </a:spcBef>
              <a:spcAft>
                <a:spcPts val="0"/>
              </a:spcAft>
              <a:buClr>
                <a:schemeClr val="accent4"/>
              </a:buClr>
              <a:buFont typeface="Arial" pitchFamily="34" charset="0"/>
              <a:buChar char="•"/>
              <a:defRPr/>
            </a:pPr>
            <a:endParaRPr lang="en-US" sz="1100" dirty="0">
              <a:solidFill>
                <a:schemeClr val="accent4">
                  <a:lumMod val="75000"/>
                </a:schemeClr>
              </a:solidFill>
              <a:latin typeface="+mn-lt"/>
            </a:endParaRPr>
          </a:p>
          <a:p>
            <a:pPr fontAlgn="auto">
              <a:spcAft>
                <a:spcPts val="0"/>
              </a:spcAft>
              <a:buClr>
                <a:schemeClr val="accent4"/>
              </a:buClr>
              <a:buFont typeface="Arial" pitchFamily="34" charset="0"/>
              <a:buChar char="•"/>
              <a:defRPr/>
            </a:pPr>
            <a:r>
              <a:rPr lang="en-US" sz="2800" dirty="0">
                <a:solidFill>
                  <a:schemeClr val="accent4">
                    <a:lumMod val="75000"/>
                  </a:schemeClr>
                </a:solidFill>
                <a:latin typeface="+mn-lt"/>
              </a:rPr>
              <a:t>Participation is voluntary and there are no fees for enrolling; however, individuals MUST be enrolled to be eligible for the School Readiness Tax Credit for Directors and Staff.</a:t>
            </a:r>
            <a:endParaRPr lang="en-US" sz="2800" dirty="0">
              <a:solidFill>
                <a:schemeClr val="accent4">
                  <a:lumMod val="75000"/>
                </a:schemeClr>
              </a:solidFill>
              <a:latin typeface="+mn-lt"/>
              <a:cs typeface="Calibri"/>
            </a:endParaRPr>
          </a:p>
          <a:p>
            <a:pPr algn="ctr" fontAlgn="auto">
              <a:lnSpc>
                <a:spcPct val="80000"/>
              </a:lnSpc>
              <a:spcBef>
                <a:spcPct val="20000"/>
              </a:spcBef>
              <a:spcAft>
                <a:spcPts val="0"/>
              </a:spcAft>
              <a:buClr>
                <a:schemeClr val="accent2"/>
              </a:buClr>
              <a:buFont typeface="Arial" pitchFamily="34" charset="0"/>
              <a:buNone/>
              <a:defRPr/>
            </a:pPr>
            <a:endParaRPr lang="en-US" sz="2800" dirty="0">
              <a:solidFill>
                <a:schemeClr val="tx1">
                  <a:tint val="75000"/>
                </a:schemeClr>
              </a:solidFill>
              <a:latin typeface="+mn-lt"/>
            </a:endParaRPr>
          </a:p>
          <a:p>
            <a:pPr algn="ctr" fontAlgn="auto">
              <a:lnSpc>
                <a:spcPct val="80000"/>
              </a:lnSpc>
              <a:spcBef>
                <a:spcPct val="20000"/>
              </a:spcBef>
              <a:spcAft>
                <a:spcPts val="0"/>
              </a:spcAft>
              <a:buClr>
                <a:schemeClr val="accent2"/>
              </a:buClr>
              <a:defRPr/>
            </a:pPr>
            <a:endParaRPr lang="en-US" sz="24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9C034989-FF46-4194-BDCD-9031AD9C5AFE}"/>
              </a:ext>
            </a:extLst>
          </p:cNvPr>
          <p:cNvSpPr/>
          <p:nvPr/>
        </p:nvSpPr>
        <p:spPr>
          <a:xfrm>
            <a:off x="6687671" y="909918"/>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Recorded Sound">
            <a:hlinkClick r:id="" action="ppaction://media"/>
            <a:extLst>
              <a:ext uri="{FF2B5EF4-FFF2-40B4-BE49-F238E27FC236}">
                <a16:creationId xmlns:a16="http://schemas.microsoft.com/office/drawing/2014/main" id="{F7989A8E-6CFC-4ED6-B939-78DD1ED426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69"/>
    </mc:Choice>
    <mc:Fallback xmlns="">
      <p:transition spd="slow" advTm="9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A94F6ED-53CB-48CF-AF61-2C46627CA2E6}"/>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8BDCE806-012E-4330-83DC-A000E3BF1BBB}"/>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2532" name="Picture 3" descr="background.jpg">
            <a:extLst>
              <a:ext uri="{FF2B5EF4-FFF2-40B4-BE49-F238E27FC236}">
                <a16:creationId xmlns:a16="http://schemas.microsoft.com/office/drawing/2014/main" id="{9198764C-CFAB-4C60-87C9-59EB2DA2E6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DBCBFAB-C171-4000-A414-5E153A9001AF}"/>
              </a:ext>
            </a:extLst>
          </p:cNvPr>
          <p:cNvSpPr txBox="1"/>
          <p:nvPr/>
        </p:nvSpPr>
        <p:spPr>
          <a:xfrm>
            <a:off x="685800" y="645459"/>
            <a:ext cx="5410200" cy="646113"/>
          </a:xfrm>
          <a:prstGeom prst="rect">
            <a:avLst/>
          </a:prstGeom>
          <a:noFill/>
        </p:spPr>
        <p:txBody>
          <a:bodyPr>
            <a:spAutoFit/>
          </a:bodyPr>
          <a:lstStyle/>
          <a:p>
            <a:pPr>
              <a:defRPr/>
            </a:pPr>
            <a:r>
              <a:rPr lang="en-US" sz="3600" dirty="0">
                <a:solidFill>
                  <a:schemeClr val="accent4">
                    <a:lumMod val="50000"/>
                  </a:schemeClr>
                </a:solidFill>
                <a:latin typeface="Calibri" pitchFamily="34" charset="0"/>
              </a:rPr>
              <a:t>http://pathways.nsula.edu</a:t>
            </a:r>
          </a:p>
        </p:txBody>
      </p:sp>
      <p:pic>
        <p:nvPicPr>
          <p:cNvPr id="22534" name="Picture 5" descr="Scholarships - Mozilla Firefox">
            <a:extLst>
              <a:ext uri="{FF2B5EF4-FFF2-40B4-BE49-F238E27FC236}">
                <a16:creationId xmlns:a16="http://schemas.microsoft.com/office/drawing/2014/main" id="{BDAEAB9C-CAA0-40D0-AC92-D95F4F91A8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21F37EA-3AD2-4CCF-9975-98DD247AF7E2}"/>
              </a:ext>
            </a:extLst>
          </p:cNvPr>
          <p:cNvSpPr/>
          <p:nvPr/>
        </p:nvSpPr>
        <p:spPr>
          <a:xfrm>
            <a:off x="6642848" y="909918"/>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C7F1987-8B0B-4BD1-99D1-782C1D18E91E}"/>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C80F82A4-DE88-4166-B0D0-90564767349F}"/>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3556" name="Picture 3" descr="background.jpg">
            <a:extLst>
              <a:ext uri="{FF2B5EF4-FFF2-40B4-BE49-F238E27FC236}">
                <a16:creationId xmlns:a16="http://schemas.microsoft.com/office/drawing/2014/main" id="{960B58FC-0CBC-4D5B-9E67-0DF4C6869E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238489A-2EB6-4EF3-86B1-8F7F788F103B}"/>
              </a:ext>
            </a:extLst>
          </p:cNvPr>
          <p:cNvSpPr txBox="1"/>
          <p:nvPr/>
        </p:nvSpPr>
        <p:spPr>
          <a:xfrm>
            <a:off x="685800" y="654424"/>
            <a:ext cx="5410200" cy="646113"/>
          </a:xfrm>
          <a:prstGeom prst="rect">
            <a:avLst/>
          </a:prstGeom>
          <a:noFill/>
        </p:spPr>
        <p:txBody>
          <a:bodyPr>
            <a:spAutoFit/>
          </a:bodyPr>
          <a:lstStyle/>
          <a:p>
            <a:pPr>
              <a:defRPr/>
            </a:pPr>
            <a:r>
              <a:rPr lang="en-US" sz="3600" dirty="0">
                <a:solidFill>
                  <a:schemeClr val="accent4">
                    <a:lumMod val="50000"/>
                  </a:schemeClr>
                </a:solidFill>
                <a:latin typeface="Calibri" pitchFamily="34" charset="0"/>
              </a:rPr>
              <a:t>http://pathways.nsula.edu</a:t>
            </a:r>
          </a:p>
        </p:txBody>
      </p:sp>
      <p:pic>
        <p:nvPicPr>
          <p:cNvPr id="23558" name="Picture 1" descr="College Tuition Scholarship Guidelines - Mozilla Firefox">
            <a:extLst>
              <a:ext uri="{FF2B5EF4-FFF2-40B4-BE49-F238E27FC236}">
                <a16:creationId xmlns:a16="http://schemas.microsoft.com/office/drawing/2014/main" id="{C3EAFCEC-6DFC-446E-A4E2-1F2D8DF110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52600"/>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E6117BB-0B3D-4968-80E1-F0D22F29423C}"/>
              </a:ext>
            </a:extLst>
          </p:cNvPr>
          <p:cNvSpPr/>
          <p:nvPr/>
        </p:nvSpPr>
        <p:spPr>
          <a:xfrm>
            <a:off x="6705600"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190F3F42-170C-4367-8A3F-3467A95A5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689"/>
    </mc:Choice>
    <mc:Fallback xmlns="">
      <p:transition spd="slow" advTm="2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A287DF93-5C48-4EBD-951D-889F830A9703}"/>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368D39E8-8E64-4BCC-86CB-A74A36D66601}"/>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4580" name="Picture 3" descr="background.jpg">
            <a:extLst>
              <a:ext uri="{FF2B5EF4-FFF2-40B4-BE49-F238E27FC236}">
                <a16:creationId xmlns:a16="http://schemas.microsoft.com/office/drawing/2014/main" id="{F0E30496-674D-45A2-9BC3-13914699DC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3CEB534-F6AA-4183-8FFB-D0A4C449D5DA}"/>
              </a:ext>
            </a:extLst>
          </p:cNvPr>
          <p:cNvSpPr txBox="1"/>
          <p:nvPr/>
        </p:nvSpPr>
        <p:spPr>
          <a:xfrm>
            <a:off x="685800" y="645459"/>
            <a:ext cx="5410200" cy="646113"/>
          </a:xfrm>
          <a:prstGeom prst="rect">
            <a:avLst/>
          </a:prstGeom>
          <a:noFill/>
        </p:spPr>
        <p:txBody>
          <a:bodyPr>
            <a:spAutoFit/>
          </a:bodyPr>
          <a:lstStyle/>
          <a:p>
            <a:pPr>
              <a:defRPr/>
            </a:pPr>
            <a:r>
              <a:rPr lang="en-US" sz="3600" dirty="0">
                <a:solidFill>
                  <a:schemeClr val="accent4">
                    <a:lumMod val="50000"/>
                  </a:schemeClr>
                </a:solidFill>
                <a:latin typeface="Calibri" pitchFamily="34" charset="0"/>
              </a:rPr>
              <a:t>http://pathways.nsula.edu</a:t>
            </a:r>
          </a:p>
        </p:txBody>
      </p:sp>
      <p:pic>
        <p:nvPicPr>
          <p:cNvPr id="24582" name="Picture 1" descr="College Tuition Scholarship Guidelines - Mozilla Firefox">
            <a:extLst>
              <a:ext uri="{FF2B5EF4-FFF2-40B4-BE49-F238E27FC236}">
                <a16:creationId xmlns:a16="http://schemas.microsoft.com/office/drawing/2014/main" id="{0BBD6610-FFEE-479A-9687-03F21D0484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 y="1676400"/>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88B2A73-59CA-42D9-8BA7-B4E5EBC5CC8D}"/>
              </a:ext>
            </a:extLst>
          </p:cNvPr>
          <p:cNvSpPr/>
          <p:nvPr/>
        </p:nvSpPr>
        <p:spPr>
          <a:xfrm>
            <a:off x="6696636" y="909918"/>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5FA6E529-EB75-4A1A-AA9C-AD22F22E4C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940"/>
    </mc:Choice>
    <mc:Fallback xmlns="">
      <p:transition spd="slow" advTm="8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505C3E4-C610-4E36-BBA4-2A09C3D93FDB}"/>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DEBD838E-D5A5-48CE-B771-2D3109E49A71}"/>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5604" name="Picture 3" descr="background.jpg">
            <a:extLst>
              <a:ext uri="{FF2B5EF4-FFF2-40B4-BE49-F238E27FC236}">
                <a16:creationId xmlns:a16="http://schemas.microsoft.com/office/drawing/2014/main" id="{B2DCC652-9AC0-4A6E-ADFC-D6A310A3A8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5279D70-B493-47B8-B24E-D00785717829}"/>
              </a:ext>
            </a:extLst>
          </p:cNvPr>
          <p:cNvSpPr txBox="1"/>
          <p:nvPr/>
        </p:nvSpPr>
        <p:spPr>
          <a:xfrm>
            <a:off x="685800" y="654424"/>
            <a:ext cx="5410200" cy="646113"/>
          </a:xfrm>
          <a:prstGeom prst="rect">
            <a:avLst/>
          </a:prstGeom>
          <a:noFill/>
        </p:spPr>
        <p:txBody>
          <a:bodyPr>
            <a:spAutoFit/>
          </a:bodyPr>
          <a:lstStyle/>
          <a:p>
            <a:pPr>
              <a:defRPr/>
            </a:pPr>
            <a:r>
              <a:rPr lang="en-US" sz="3600" dirty="0">
                <a:solidFill>
                  <a:schemeClr val="accent4">
                    <a:lumMod val="50000"/>
                  </a:schemeClr>
                </a:solidFill>
                <a:latin typeface="Calibri" pitchFamily="34" charset="0"/>
              </a:rPr>
              <a:t>http://pathways.nsula.edu</a:t>
            </a:r>
          </a:p>
        </p:txBody>
      </p:sp>
      <p:pic>
        <p:nvPicPr>
          <p:cNvPr id="25606" name="Picture 3" descr="CDA Assessment Scholarship - Mozilla Firefox">
            <a:extLst>
              <a:ext uri="{FF2B5EF4-FFF2-40B4-BE49-F238E27FC236}">
                <a16:creationId xmlns:a16="http://schemas.microsoft.com/office/drawing/2014/main" id="{5EE027BA-9063-48F1-9F9B-5863A41C9D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63" y="1752600"/>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1614352-663A-47AD-ABDA-41F18BCFEF2C}"/>
              </a:ext>
            </a:extLst>
          </p:cNvPr>
          <p:cNvSpPr/>
          <p:nvPr/>
        </p:nvSpPr>
        <p:spPr>
          <a:xfrm>
            <a:off x="6660777"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324975C9-5EEB-49E0-ADC9-C44DCE862E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32"/>
    </mc:Choice>
    <mc:Fallback xmlns="">
      <p:transition spd="slow" advTm="3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6A7C32C2-1E06-4F42-986C-738DCB852B87}"/>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C1093F45-8DD7-49F0-ACE0-B753948BCA13}"/>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6628" name="Picture 3" descr="background.jpg">
            <a:extLst>
              <a:ext uri="{FF2B5EF4-FFF2-40B4-BE49-F238E27FC236}">
                <a16:creationId xmlns:a16="http://schemas.microsoft.com/office/drawing/2014/main" id="{F633673D-8251-4F72-8FB5-9EE229A11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0B66BF8-4B54-4B44-882E-F6A9F2C5B318}"/>
              </a:ext>
            </a:extLst>
          </p:cNvPr>
          <p:cNvSpPr txBox="1"/>
          <p:nvPr/>
        </p:nvSpPr>
        <p:spPr>
          <a:xfrm>
            <a:off x="685800" y="654424"/>
            <a:ext cx="5410200" cy="646113"/>
          </a:xfrm>
          <a:prstGeom prst="rect">
            <a:avLst/>
          </a:prstGeom>
          <a:noFill/>
        </p:spPr>
        <p:txBody>
          <a:bodyPr>
            <a:spAutoFit/>
          </a:bodyPr>
          <a:lstStyle/>
          <a:p>
            <a:pPr>
              <a:defRPr/>
            </a:pPr>
            <a:r>
              <a:rPr lang="en-US" sz="3600" dirty="0">
                <a:solidFill>
                  <a:schemeClr val="accent4">
                    <a:lumMod val="50000"/>
                  </a:schemeClr>
                </a:solidFill>
                <a:latin typeface="Calibri" pitchFamily="34" charset="0"/>
              </a:rPr>
              <a:t>http://pathways.nsula.edu</a:t>
            </a:r>
          </a:p>
        </p:txBody>
      </p:sp>
      <p:pic>
        <p:nvPicPr>
          <p:cNvPr id="26630" name="Picture 3" descr="CDA Assessment Scholarship - Mozilla Firefox">
            <a:extLst>
              <a:ext uri="{FF2B5EF4-FFF2-40B4-BE49-F238E27FC236}">
                <a16:creationId xmlns:a16="http://schemas.microsoft.com/office/drawing/2014/main" id="{E24E4BFA-6CDA-48FC-8E07-DCE8CEE4B0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DB4A2C1-6F77-4CA1-B340-0FB94CEC3B8A}"/>
              </a:ext>
            </a:extLst>
          </p:cNvPr>
          <p:cNvSpPr/>
          <p:nvPr/>
        </p:nvSpPr>
        <p:spPr>
          <a:xfrm>
            <a:off x="6696636"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DE5F7FAE-9567-40EA-9E6F-D169D214A604}"/>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D82A6023-2B8D-4333-B7F9-185ABA50F243}"/>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7652" name="Picture 3" descr="background.jpg">
            <a:extLst>
              <a:ext uri="{FF2B5EF4-FFF2-40B4-BE49-F238E27FC236}">
                <a16:creationId xmlns:a16="http://schemas.microsoft.com/office/drawing/2014/main" id="{7D89641E-A951-4964-9BB2-B33994CFED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23EB8AD-12FC-4DA9-8AAC-62CF55FD6310}"/>
              </a:ext>
            </a:extLst>
          </p:cNvPr>
          <p:cNvSpPr txBox="1"/>
          <p:nvPr/>
        </p:nvSpPr>
        <p:spPr>
          <a:xfrm>
            <a:off x="685800" y="654424"/>
            <a:ext cx="5410200" cy="646113"/>
          </a:xfrm>
          <a:prstGeom prst="rect">
            <a:avLst/>
          </a:prstGeom>
          <a:noFill/>
        </p:spPr>
        <p:txBody>
          <a:bodyPr>
            <a:spAutoFit/>
          </a:bodyPr>
          <a:lstStyle/>
          <a:p>
            <a:pPr>
              <a:defRPr/>
            </a:pPr>
            <a:r>
              <a:rPr lang="en-US" sz="3600" dirty="0">
                <a:solidFill>
                  <a:schemeClr val="accent4">
                    <a:lumMod val="50000"/>
                  </a:schemeClr>
                </a:solidFill>
                <a:latin typeface="Calibri" pitchFamily="34" charset="0"/>
              </a:rPr>
              <a:t>http://pathways.nsula.edu</a:t>
            </a:r>
          </a:p>
        </p:txBody>
      </p:sp>
      <p:pic>
        <p:nvPicPr>
          <p:cNvPr id="27654" name="Picture 1" descr="Administrative Training Scholarships - Mozilla Firefox">
            <a:extLst>
              <a:ext uri="{FF2B5EF4-FFF2-40B4-BE49-F238E27FC236}">
                <a16:creationId xmlns:a16="http://schemas.microsoft.com/office/drawing/2014/main" id="{A6E584B6-CB16-4743-8864-9F8F8E3A80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13" y="1776413"/>
            <a:ext cx="9144001"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07D3ED2-E8C5-43EF-B9E1-D7541DC864AE}"/>
              </a:ext>
            </a:extLst>
          </p:cNvPr>
          <p:cNvSpPr/>
          <p:nvPr/>
        </p:nvSpPr>
        <p:spPr>
          <a:xfrm>
            <a:off x="6660777" y="918882"/>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B9AD0C58-769E-439B-A75A-F2CE02B5F9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560"/>
    </mc:Choice>
    <mc:Fallback xmlns="">
      <p:transition spd="slow" advTm="73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C92665A-E07F-46AA-BD70-7411568EB4E9}"/>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E501E29E-EBB0-42F8-A789-B434BC27BFDD}"/>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8676" name="Picture 3" descr="background.jpg">
            <a:extLst>
              <a:ext uri="{FF2B5EF4-FFF2-40B4-BE49-F238E27FC236}">
                <a16:creationId xmlns:a16="http://schemas.microsoft.com/office/drawing/2014/main" id="{30A3F9A2-E130-4A96-A5F6-F225E07EBF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94BE690-48FA-48BB-A2E7-848A5479956A}"/>
              </a:ext>
            </a:extLst>
          </p:cNvPr>
          <p:cNvSpPr txBox="1">
            <a:spLocks/>
          </p:cNvSpPr>
          <p:nvPr/>
        </p:nvSpPr>
        <p:spPr bwMode="auto">
          <a:xfrm>
            <a:off x="457200" y="588402"/>
            <a:ext cx="5715000" cy="829236"/>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8" name="Content Placeholder 2">
            <a:extLst>
              <a:ext uri="{FF2B5EF4-FFF2-40B4-BE49-F238E27FC236}">
                <a16:creationId xmlns:a16="http://schemas.microsoft.com/office/drawing/2014/main" id="{530AEFF8-7631-4584-94A9-1631F6AC45F1}"/>
              </a:ext>
            </a:extLst>
          </p:cNvPr>
          <p:cNvSpPr txBox="1">
            <a:spLocks/>
          </p:cNvSpPr>
          <p:nvPr/>
        </p:nvSpPr>
        <p:spPr bwMode="auto">
          <a:xfrm>
            <a:off x="457200" y="1501588"/>
            <a:ext cx="8229600" cy="4830763"/>
          </a:xfrm>
          <a:prstGeom prst="rect">
            <a:avLst/>
          </a:prstGeom>
          <a:noFill/>
          <a:ln w="9525">
            <a:noFill/>
            <a:miter lim="800000"/>
            <a:headEnd/>
            <a:tailEnd/>
          </a:ln>
        </p:spPr>
        <p:txBody>
          <a:bodyPr/>
          <a:lstStyle/>
          <a:p>
            <a:pPr>
              <a:lnSpc>
                <a:spcPct val="9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All training used for annual training through licensing must be provided by a Pathways approved trainer.</a:t>
            </a:r>
          </a:p>
          <a:p>
            <a:pPr>
              <a:lnSpc>
                <a:spcPct val="90000"/>
              </a:lnSpc>
              <a:spcBef>
                <a:spcPct val="20000"/>
              </a:spcBef>
              <a:buClr>
                <a:schemeClr val="accent4">
                  <a:lumMod val="50000"/>
                </a:schemeClr>
              </a:buClr>
              <a:buFont typeface="Arial" pitchFamily="34" charset="0"/>
              <a:buChar char="•"/>
              <a:defRPr/>
            </a:pPr>
            <a:endParaRPr lang="en-US" sz="3600" dirty="0">
              <a:solidFill>
                <a:schemeClr val="accent4">
                  <a:lumMod val="75000"/>
                </a:schemeClr>
              </a:solidFill>
              <a:latin typeface="+mn-lt"/>
            </a:endParaRPr>
          </a:p>
          <a:p>
            <a:pPr lvl="1">
              <a:lnSpc>
                <a:spcPct val="9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Two options for Approval</a:t>
            </a:r>
          </a:p>
          <a:p>
            <a:pPr lvl="2">
              <a:lnSpc>
                <a:spcPct val="90000"/>
              </a:lnSpc>
              <a:spcBef>
                <a:spcPct val="20000"/>
              </a:spcBef>
              <a:buClr>
                <a:schemeClr val="accent4">
                  <a:lumMod val="50000"/>
                </a:schemeClr>
              </a:buClr>
              <a:buFont typeface="Arial" pitchFamily="34" charset="0"/>
              <a:buChar char="•"/>
              <a:defRPr/>
            </a:pPr>
            <a:r>
              <a:rPr lang="en-US" sz="3600" b="1" dirty="0">
                <a:solidFill>
                  <a:schemeClr val="accent4">
                    <a:lumMod val="75000"/>
                  </a:schemeClr>
                </a:solidFill>
                <a:latin typeface="+mn-lt"/>
              </a:rPr>
              <a:t>FastTrack</a:t>
            </a:r>
          </a:p>
          <a:p>
            <a:pPr lvl="2">
              <a:lnSpc>
                <a:spcPct val="90000"/>
              </a:lnSpc>
              <a:spcBef>
                <a:spcPct val="20000"/>
              </a:spcBef>
              <a:buClr>
                <a:schemeClr val="accent4">
                  <a:lumMod val="50000"/>
                </a:schemeClr>
              </a:buClr>
              <a:buFont typeface="Arial" pitchFamily="34" charset="0"/>
              <a:buChar char="•"/>
              <a:defRPr/>
            </a:pPr>
            <a:r>
              <a:rPr lang="en-US" sz="3600" b="1" dirty="0">
                <a:solidFill>
                  <a:schemeClr val="accent4">
                    <a:lumMod val="75000"/>
                  </a:schemeClr>
                </a:solidFill>
                <a:latin typeface="+mn-lt"/>
              </a:rPr>
              <a:t>Independent </a:t>
            </a:r>
          </a:p>
          <a:p>
            <a:pPr lvl="2">
              <a:lnSpc>
                <a:spcPct val="90000"/>
              </a:lnSpc>
              <a:spcBef>
                <a:spcPct val="20000"/>
              </a:spcBef>
              <a:buClr>
                <a:schemeClr val="accent2"/>
              </a:buClr>
              <a:buFont typeface="Arial" charset="0"/>
              <a:buNone/>
              <a:defRPr/>
            </a:pPr>
            <a:endParaRPr lang="en-US" sz="2400" dirty="0">
              <a:solidFill>
                <a:schemeClr val="tx1">
                  <a:tint val="75000"/>
                </a:schemeClr>
              </a:solidFill>
              <a:latin typeface="+mn-lt"/>
            </a:endParaRPr>
          </a:p>
          <a:p>
            <a:pPr lvl="1" eaLnBrk="0" hangingPunct="0">
              <a:buFont typeface="Arial" charset="0"/>
              <a:buNone/>
              <a:defRPr/>
            </a:pPr>
            <a:endParaRPr lang="en-US" sz="2400" dirty="0">
              <a:solidFill>
                <a:schemeClr val="tx1">
                  <a:tint val="75000"/>
                </a:schemeClr>
              </a:solidFill>
              <a:latin typeface="+mn-lt"/>
            </a:endParaRPr>
          </a:p>
          <a:p>
            <a:pPr lvl="2" algn="ctr">
              <a:lnSpc>
                <a:spcPct val="90000"/>
              </a:lnSpc>
              <a:spcBef>
                <a:spcPct val="20000"/>
              </a:spcBef>
              <a:buClr>
                <a:schemeClr val="accent2"/>
              </a:buClr>
              <a:defRPr/>
            </a:pPr>
            <a:endParaRPr lang="en-US" sz="2400" dirty="0">
              <a:solidFill>
                <a:schemeClr val="tx1">
                  <a:tint val="75000"/>
                </a:schemeClr>
              </a:solidFill>
              <a:latin typeface="+mn-lt"/>
            </a:endParaRPr>
          </a:p>
          <a:p>
            <a:pPr lvl="1" algn="ctr" eaLnBrk="0" hangingPunct="0">
              <a:spcBef>
                <a:spcPct val="20000"/>
              </a:spcBef>
              <a:buFont typeface="Arial" charset="0"/>
              <a:buNone/>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B62F215C-809A-412A-8342-A370892AA928}"/>
              </a:ext>
            </a:extLst>
          </p:cNvPr>
          <p:cNvSpPr/>
          <p:nvPr/>
        </p:nvSpPr>
        <p:spPr>
          <a:xfrm>
            <a:off x="6893859"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E31B7ED1-7F09-45FB-BB68-3065E0AF56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344"/>
    </mc:Choice>
    <mc:Fallback xmlns="">
      <p:transition spd="slow" advTm="5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C92665A-E07F-46AA-BD70-7411568EB4E9}"/>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E501E29E-EBB0-42F8-A789-B434BC27BFDD}"/>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8676" name="Picture 3" descr="background.jpg">
            <a:extLst>
              <a:ext uri="{FF2B5EF4-FFF2-40B4-BE49-F238E27FC236}">
                <a16:creationId xmlns:a16="http://schemas.microsoft.com/office/drawing/2014/main" id="{30A3F9A2-E130-4A96-A5F6-F225E07EBF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94BE690-48FA-48BB-A2E7-848A5479956A}"/>
              </a:ext>
            </a:extLst>
          </p:cNvPr>
          <p:cNvSpPr txBox="1">
            <a:spLocks/>
          </p:cNvSpPr>
          <p:nvPr/>
        </p:nvSpPr>
        <p:spPr bwMode="auto">
          <a:xfrm>
            <a:off x="457200" y="588402"/>
            <a:ext cx="5715000" cy="829236"/>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8" name="Content Placeholder 2">
            <a:extLst>
              <a:ext uri="{FF2B5EF4-FFF2-40B4-BE49-F238E27FC236}">
                <a16:creationId xmlns:a16="http://schemas.microsoft.com/office/drawing/2014/main" id="{530AEFF8-7631-4584-94A9-1631F6AC45F1}"/>
              </a:ext>
            </a:extLst>
          </p:cNvPr>
          <p:cNvSpPr txBox="1">
            <a:spLocks/>
          </p:cNvSpPr>
          <p:nvPr/>
        </p:nvSpPr>
        <p:spPr bwMode="auto">
          <a:xfrm>
            <a:off x="457200" y="1501588"/>
            <a:ext cx="8229600" cy="4830763"/>
          </a:xfrm>
          <a:prstGeom prst="rect">
            <a:avLst/>
          </a:prstGeom>
          <a:noFill/>
          <a:ln w="9525">
            <a:noFill/>
            <a:miter lim="800000"/>
            <a:headEnd/>
            <a:tailEnd/>
          </a:ln>
        </p:spPr>
        <p:txBody>
          <a:bodyPr/>
          <a:lstStyle/>
          <a:p>
            <a:pPr>
              <a:lnSpc>
                <a:spcPct val="9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FastTrack</a:t>
            </a:r>
          </a:p>
          <a:p>
            <a:pPr lvl="1">
              <a:lnSpc>
                <a:spcPct val="90000"/>
              </a:lnSpc>
              <a:spcBef>
                <a:spcPct val="20000"/>
              </a:spcBef>
              <a:buClr>
                <a:schemeClr val="accent4">
                  <a:lumMod val="50000"/>
                </a:schemeClr>
              </a:buClr>
              <a:buFont typeface="Arial" pitchFamily="34" charset="0"/>
              <a:buChar char="•"/>
              <a:defRPr/>
            </a:pPr>
            <a:r>
              <a:rPr lang="en-US" sz="3600" b="0" i="0" dirty="0">
                <a:solidFill>
                  <a:srgbClr val="4F2E8B"/>
                </a:solidFill>
                <a:effectLst/>
                <a:latin typeface="+mn-lt"/>
              </a:rPr>
              <a:t>LDOE System Fast Track Trainers may be any individual who currently meets the </a:t>
            </a:r>
            <a:r>
              <a:rPr lang="en-US" sz="3600" b="0" i="0" u="sng" strike="noStrike" dirty="0">
                <a:solidFill>
                  <a:srgbClr val="4F2E8B"/>
                </a:solidFill>
                <a:effectLst/>
                <a:latin typeface="+mn-lt"/>
                <a:hlinkClick r:id="rId5"/>
              </a:rPr>
              <a:t>employment criteria </a:t>
            </a:r>
            <a:r>
              <a:rPr lang="en-US" sz="3600" b="1" i="0" dirty="0">
                <a:solidFill>
                  <a:srgbClr val="333333"/>
                </a:solidFill>
                <a:effectLst/>
                <a:latin typeface="+mn-lt"/>
              </a:rPr>
              <a:t>and</a:t>
            </a:r>
            <a:r>
              <a:rPr lang="en-US" sz="3600" b="0" i="0" dirty="0">
                <a:solidFill>
                  <a:srgbClr val="4F2E8B"/>
                </a:solidFill>
                <a:effectLst/>
                <a:latin typeface="+mn-lt"/>
              </a:rPr>
              <a:t> whose supervisor/administrator has requested their approval as a requirement of their job.</a:t>
            </a:r>
            <a:endParaRPr lang="en-US" sz="3600" dirty="0">
              <a:solidFill>
                <a:schemeClr val="tx1">
                  <a:tint val="75000"/>
                </a:schemeClr>
              </a:solidFill>
              <a:latin typeface="+mn-lt"/>
            </a:endParaRPr>
          </a:p>
          <a:p>
            <a:pPr lvl="1" eaLnBrk="0" hangingPunct="0">
              <a:buFont typeface="Arial" charset="0"/>
              <a:buNone/>
              <a:defRPr/>
            </a:pPr>
            <a:endParaRPr lang="en-US" sz="2400" dirty="0">
              <a:solidFill>
                <a:schemeClr val="tx1">
                  <a:tint val="75000"/>
                </a:schemeClr>
              </a:solidFill>
              <a:latin typeface="+mn-lt"/>
            </a:endParaRPr>
          </a:p>
          <a:p>
            <a:pPr lvl="2" algn="ctr">
              <a:lnSpc>
                <a:spcPct val="90000"/>
              </a:lnSpc>
              <a:spcBef>
                <a:spcPct val="20000"/>
              </a:spcBef>
              <a:buClr>
                <a:schemeClr val="accent2"/>
              </a:buClr>
              <a:defRPr/>
            </a:pPr>
            <a:endParaRPr lang="en-US" sz="2400" dirty="0">
              <a:solidFill>
                <a:schemeClr val="tx1">
                  <a:tint val="75000"/>
                </a:schemeClr>
              </a:solidFill>
              <a:latin typeface="+mn-lt"/>
            </a:endParaRPr>
          </a:p>
          <a:p>
            <a:pPr lvl="1" algn="ctr" eaLnBrk="0" hangingPunct="0">
              <a:spcBef>
                <a:spcPct val="20000"/>
              </a:spcBef>
              <a:buFont typeface="Arial" charset="0"/>
              <a:buNone/>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B62F215C-809A-412A-8342-A370892AA928}"/>
              </a:ext>
            </a:extLst>
          </p:cNvPr>
          <p:cNvSpPr/>
          <p:nvPr/>
        </p:nvSpPr>
        <p:spPr>
          <a:xfrm>
            <a:off x="6893859"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DDD7724F-8998-4AB5-8E91-735B075A7B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67967"/>
      </p:ext>
    </p:extLst>
  </p:cSld>
  <p:clrMapOvr>
    <a:masterClrMapping/>
  </p:clrMapOvr>
  <mc:AlternateContent xmlns:mc="http://schemas.openxmlformats.org/markup-compatibility/2006" xmlns:p14="http://schemas.microsoft.com/office/powerpoint/2010/main">
    <mc:Choice Requires="p14">
      <p:transition spd="slow" p14:dur="2000" advTm="54344"/>
    </mc:Choice>
    <mc:Fallback xmlns="">
      <p:transition spd="slow" advTm="5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C92665A-E07F-46AA-BD70-7411568EB4E9}"/>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E501E29E-EBB0-42F8-A789-B434BC27BFDD}"/>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8676" name="Picture 3" descr="background.jpg">
            <a:extLst>
              <a:ext uri="{FF2B5EF4-FFF2-40B4-BE49-F238E27FC236}">
                <a16:creationId xmlns:a16="http://schemas.microsoft.com/office/drawing/2014/main" id="{30A3F9A2-E130-4A96-A5F6-F225E07EBF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94BE690-48FA-48BB-A2E7-848A5479956A}"/>
              </a:ext>
            </a:extLst>
          </p:cNvPr>
          <p:cNvSpPr txBox="1">
            <a:spLocks/>
          </p:cNvSpPr>
          <p:nvPr/>
        </p:nvSpPr>
        <p:spPr bwMode="auto">
          <a:xfrm>
            <a:off x="457200" y="588402"/>
            <a:ext cx="5715000" cy="829236"/>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8" name="Content Placeholder 2">
            <a:extLst>
              <a:ext uri="{FF2B5EF4-FFF2-40B4-BE49-F238E27FC236}">
                <a16:creationId xmlns:a16="http://schemas.microsoft.com/office/drawing/2014/main" id="{530AEFF8-7631-4584-94A9-1631F6AC45F1}"/>
              </a:ext>
            </a:extLst>
          </p:cNvPr>
          <p:cNvSpPr txBox="1">
            <a:spLocks/>
          </p:cNvSpPr>
          <p:nvPr/>
        </p:nvSpPr>
        <p:spPr bwMode="auto">
          <a:xfrm>
            <a:off x="304800" y="1501588"/>
            <a:ext cx="8458200" cy="4830763"/>
          </a:xfrm>
          <a:prstGeom prst="rect">
            <a:avLst/>
          </a:prstGeom>
          <a:noFill/>
          <a:ln w="9525">
            <a:noFill/>
            <a:miter lim="800000"/>
            <a:headEnd/>
            <a:tailEnd/>
          </a:ln>
        </p:spPr>
        <p:txBody>
          <a:bodyPr/>
          <a:lstStyle/>
          <a:p>
            <a:pPr>
              <a:lnSpc>
                <a:spcPct val="90000"/>
              </a:lnSpc>
              <a:spcBef>
                <a:spcPct val="20000"/>
              </a:spcBef>
              <a:buClr>
                <a:schemeClr val="accent4">
                  <a:lumMod val="50000"/>
                </a:schemeClr>
              </a:buClr>
              <a:defRPr/>
            </a:pPr>
            <a:r>
              <a:rPr lang="en-US" sz="3200" dirty="0">
                <a:solidFill>
                  <a:schemeClr val="accent4">
                    <a:lumMod val="75000"/>
                  </a:schemeClr>
                </a:solidFill>
                <a:latin typeface="+mn-lt"/>
              </a:rPr>
              <a:t>Employment Criteria for FastTrack</a:t>
            </a:r>
          </a:p>
          <a:p>
            <a:pPr>
              <a:lnSpc>
                <a:spcPct val="90000"/>
              </a:lnSpc>
              <a:spcBef>
                <a:spcPct val="20000"/>
              </a:spcBef>
              <a:buClr>
                <a:schemeClr val="accent4">
                  <a:lumMod val="50000"/>
                </a:schemeClr>
              </a:buClr>
              <a:defRPr/>
            </a:pPr>
            <a:endParaRPr lang="en-US" sz="1000" dirty="0">
              <a:solidFill>
                <a:schemeClr val="accent4">
                  <a:lumMod val="75000"/>
                </a:schemeClr>
              </a:solidFill>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School Board Staff or Teachers</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LA Department of Education Staff</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LA Department of Health and Hospitals staff from one of the following offices: Health Promotions Team, </a:t>
            </a:r>
          </a:p>
          <a:p>
            <a:pPr algn="l" fontAlgn="base"/>
            <a:r>
              <a:rPr lang="en-US" sz="1400" dirty="0">
                <a:solidFill>
                  <a:srgbClr val="4F2E8B"/>
                </a:solidFill>
                <a:latin typeface="+mn-lt"/>
              </a:rPr>
              <a:t>       </a:t>
            </a:r>
            <a:r>
              <a:rPr lang="en-US" sz="1400" b="0" i="0" dirty="0">
                <a:solidFill>
                  <a:srgbClr val="4F2E8B"/>
                </a:solidFill>
                <a:effectLst/>
                <a:latin typeface="+mn-lt"/>
              </a:rPr>
              <a:t>Bureau of Family Health, Bureau of Primary Care and Rural Health, WIC, or Childrens with Special Health </a:t>
            </a:r>
          </a:p>
          <a:p>
            <a:pPr algn="l" fontAlgn="base"/>
            <a:r>
              <a:rPr lang="en-US" sz="1400" dirty="0">
                <a:solidFill>
                  <a:srgbClr val="4F2E8B"/>
                </a:solidFill>
                <a:latin typeface="+mn-lt"/>
              </a:rPr>
              <a:t>       </a:t>
            </a:r>
            <a:r>
              <a:rPr lang="en-US" sz="1400" b="0" i="0" dirty="0">
                <a:solidFill>
                  <a:srgbClr val="4F2E8B"/>
                </a:solidFill>
                <a:effectLst/>
                <a:latin typeface="+mn-lt"/>
              </a:rPr>
              <a:t>Care needs</a:t>
            </a:r>
          </a:p>
          <a:p>
            <a:pPr marL="285750" indent="-285750" algn="l" fontAlgn="base">
              <a:buFont typeface="Arial" panose="020B0604020202020204" pitchFamily="34" charset="0"/>
              <a:buChar char="•"/>
            </a:pPr>
            <a:r>
              <a:rPr lang="en-US" sz="1400" b="0" i="0" dirty="0">
                <a:solidFill>
                  <a:srgbClr val="4F2E8B"/>
                </a:solidFill>
                <a:effectLst/>
                <a:latin typeface="+mn-lt"/>
              </a:rPr>
              <a:t>Early Steps Staff/Contractor</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Community Network Lead Agency Staff</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Trainer/TA for Resource and Referral Agency</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Head Start Staff</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Consultant from an Approved LDE Contractor</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CLASS Special Learner Initiative</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Other Initiative/Program Approved by LDE</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Representative from </a:t>
            </a:r>
            <a:r>
              <a:rPr lang="en-US" sz="1400" b="0" i="0" u="sng" strike="noStrike" dirty="0">
                <a:solidFill>
                  <a:srgbClr val="4F2E8B"/>
                </a:solidFill>
                <a:effectLst/>
                <a:latin typeface="+mn-lt"/>
                <a:hlinkClick r:id="rId5"/>
              </a:rPr>
              <a:t>Tier I Curriculum</a:t>
            </a:r>
            <a:r>
              <a:rPr lang="en-US" sz="1400" b="0" i="0" dirty="0">
                <a:solidFill>
                  <a:srgbClr val="4F2E8B"/>
                </a:solidFill>
                <a:effectLst/>
                <a:latin typeface="+mn-lt"/>
              </a:rPr>
              <a:t> Company</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Early Childhood Ancillary Certificate Program (BESE Approved)</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Director or Assistant Director of a licensed Type III Early Learning Center at Pathways Director I level or </a:t>
            </a:r>
          </a:p>
          <a:p>
            <a:pPr algn="l" fontAlgn="base"/>
            <a:r>
              <a:rPr lang="en-US" sz="1400" dirty="0">
                <a:solidFill>
                  <a:srgbClr val="4F2E8B"/>
                </a:solidFill>
                <a:latin typeface="+mn-lt"/>
              </a:rPr>
              <a:t>       </a:t>
            </a:r>
            <a:r>
              <a:rPr lang="en-US" sz="1400" b="0" i="0" dirty="0">
                <a:solidFill>
                  <a:srgbClr val="4F2E8B"/>
                </a:solidFill>
                <a:effectLst/>
                <a:latin typeface="+mn-lt"/>
              </a:rPr>
              <a:t>higher (subject to verification)</a:t>
            </a:r>
            <a:endParaRPr lang="en-US" sz="1400" b="0" i="0" dirty="0">
              <a:solidFill>
                <a:srgbClr val="333333"/>
              </a:solidFill>
              <a:effectLst/>
              <a:latin typeface="+mn-lt"/>
            </a:endParaRPr>
          </a:p>
          <a:p>
            <a:pPr marL="285750" indent="-285750" algn="l" fontAlgn="base">
              <a:buFont typeface="Arial" panose="020B0604020202020204" pitchFamily="34" charset="0"/>
              <a:buChar char="•"/>
            </a:pPr>
            <a:r>
              <a:rPr lang="en-US" sz="1400" b="0" i="0" dirty="0">
                <a:solidFill>
                  <a:srgbClr val="4F2E8B"/>
                </a:solidFill>
                <a:effectLst/>
                <a:latin typeface="+mn-lt"/>
              </a:rPr>
              <a:t>Lead Teacher at a licensed Type III Early Learning Center at Pathways Teacher I or higher </a:t>
            </a:r>
          </a:p>
          <a:p>
            <a:pPr algn="l" fontAlgn="base"/>
            <a:r>
              <a:rPr lang="en-US" sz="1400" dirty="0">
                <a:solidFill>
                  <a:srgbClr val="4F2E8B"/>
                </a:solidFill>
                <a:latin typeface="+mn-lt"/>
              </a:rPr>
              <a:t>       </a:t>
            </a:r>
            <a:r>
              <a:rPr lang="en-US" sz="1400" b="0" i="0" dirty="0">
                <a:solidFill>
                  <a:srgbClr val="4F2E8B"/>
                </a:solidFill>
                <a:effectLst/>
                <a:latin typeface="+mn-lt"/>
              </a:rPr>
              <a:t>(subject to verification &amp; recommendation of Director)</a:t>
            </a:r>
            <a:endParaRPr lang="en-US" sz="1400" b="0" i="0" dirty="0">
              <a:solidFill>
                <a:srgbClr val="333333"/>
              </a:solidFill>
              <a:effectLst/>
              <a:latin typeface="+mn-lt"/>
            </a:endParaRPr>
          </a:p>
          <a:p>
            <a:pPr lvl="1" eaLnBrk="0" hangingPunct="0">
              <a:buFont typeface="Arial" charset="0"/>
              <a:buNone/>
              <a:defRPr/>
            </a:pPr>
            <a:endParaRPr lang="en-US" sz="1400" dirty="0">
              <a:solidFill>
                <a:schemeClr val="tx1">
                  <a:tint val="75000"/>
                </a:schemeClr>
              </a:solidFill>
              <a:latin typeface="+mn-lt"/>
            </a:endParaRPr>
          </a:p>
          <a:p>
            <a:pPr lvl="2" algn="ctr">
              <a:lnSpc>
                <a:spcPct val="90000"/>
              </a:lnSpc>
              <a:spcBef>
                <a:spcPct val="20000"/>
              </a:spcBef>
              <a:buClr>
                <a:schemeClr val="accent2"/>
              </a:buClr>
              <a:defRPr/>
            </a:pPr>
            <a:endParaRPr lang="en-US" sz="1400" dirty="0">
              <a:solidFill>
                <a:schemeClr val="tx1">
                  <a:tint val="75000"/>
                </a:schemeClr>
              </a:solidFill>
              <a:latin typeface="+mn-lt"/>
            </a:endParaRPr>
          </a:p>
          <a:p>
            <a:pPr lvl="1" algn="ctr" eaLnBrk="0" hangingPunct="0">
              <a:spcBef>
                <a:spcPct val="20000"/>
              </a:spcBef>
              <a:buFont typeface="Arial" charset="0"/>
              <a:buNone/>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B62F215C-809A-412A-8342-A370892AA928}"/>
              </a:ext>
            </a:extLst>
          </p:cNvPr>
          <p:cNvSpPr/>
          <p:nvPr/>
        </p:nvSpPr>
        <p:spPr>
          <a:xfrm>
            <a:off x="6893859"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F1E22F66-29A6-4634-B210-0995E09567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88919756"/>
      </p:ext>
    </p:extLst>
  </p:cSld>
  <p:clrMapOvr>
    <a:masterClrMapping/>
  </p:clrMapOvr>
  <mc:AlternateContent xmlns:mc="http://schemas.openxmlformats.org/markup-compatibility/2006" xmlns:p14="http://schemas.microsoft.com/office/powerpoint/2010/main">
    <mc:Choice Requires="p14">
      <p:transition spd="slow" p14:dur="2000" advTm="54344"/>
    </mc:Choice>
    <mc:Fallback xmlns="">
      <p:transition spd="slow" advTm="5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C92665A-E07F-46AA-BD70-7411568EB4E9}"/>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E501E29E-EBB0-42F8-A789-B434BC27BFDD}"/>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8676" name="Picture 3" descr="background.jpg">
            <a:extLst>
              <a:ext uri="{FF2B5EF4-FFF2-40B4-BE49-F238E27FC236}">
                <a16:creationId xmlns:a16="http://schemas.microsoft.com/office/drawing/2014/main" id="{30A3F9A2-E130-4A96-A5F6-F225E07EBF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94BE690-48FA-48BB-A2E7-848A5479956A}"/>
              </a:ext>
            </a:extLst>
          </p:cNvPr>
          <p:cNvSpPr txBox="1">
            <a:spLocks/>
          </p:cNvSpPr>
          <p:nvPr/>
        </p:nvSpPr>
        <p:spPr bwMode="auto">
          <a:xfrm>
            <a:off x="457200" y="588402"/>
            <a:ext cx="5715000" cy="829236"/>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8" name="Content Placeholder 2">
            <a:extLst>
              <a:ext uri="{FF2B5EF4-FFF2-40B4-BE49-F238E27FC236}">
                <a16:creationId xmlns:a16="http://schemas.microsoft.com/office/drawing/2014/main" id="{530AEFF8-7631-4584-94A9-1631F6AC45F1}"/>
              </a:ext>
            </a:extLst>
          </p:cNvPr>
          <p:cNvSpPr txBox="1">
            <a:spLocks/>
          </p:cNvSpPr>
          <p:nvPr/>
        </p:nvSpPr>
        <p:spPr bwMode="auto">
          <a:xfrm>
            <a:off x="304800" y="1501588"/>
            <a:ext cx="8458200" cy="4830763"/>
          </a:xfrm>
          <a:prstGeom prst="rect">
            <a:avLst/>
          </a:prstGeom>
          <a:noFill/>
          <a:ln w="9525">
            <a:noFill/>
            <a:miter lim="800000"/>
            <a:headEnd/>
            <a:tailEnd/>
          </a:ln>
        </p:spPr>
        <p:txBody>
          <a:bodyPr/>
          <a:lstStyle/>
          <a:p>
            <a:pPr lvl="1" eaLnBrk="0" hangingPunct="0">
              <a:buFont typeface="Arial" charset="0"/>
              <a:buNone/>
              <a:defRPr/>
            </a:pPr>
            <a:endParaRPr lang="en-US" sz="1400" b="1" i="0" dirty="0">
              <a:solidFill>
                <a:srgbClr val="993333"/>
              </a:solidFill>
              <a:effectLst/>
              <a:latin typeface="Arial" panose="020B0604020202020204" pitchFamily="34" charset="0"/>
            </a:endParaRPr>
          </a:p>
          <a:p>
            <a:pPr lvl="1" eaLnBrk="0" hangingPunct="0">
              <a:buFont typeface="Arial" charset="0"/>
              <a:buNone/>
              <a:defRPr/>
            </a:pPr>
            <a:r>
              <a:rPr lang="en-US" sz="2800" i="0" dirty="0">
                <a:effectLst/>
                <a:latin typeface="+mn-lt"/>
              </a:rPr>
              <a:t>If you would like to be approved as a FastTrack </a:t>
            </a:r>
          </a:p>
          <a:p>
            <a:pPr lvl="1" eaLnBrk="0" hangingPunct="0">
              <a:buFont typeface="Arial" charset="0"/>
              <a:buNone/>
              <a:defRPr/>
            </a:pPr>
            <a:r>
              <a:rPr lang="en-US" sz="2800" i="0" dirty="0">
                <a:effectLst/>
                <a:latin typeface="+mn-lt"/>
              </a:rPr>
              <a:t>trainer by Louisiana Pathways, please submit the following information:</a:t>
            </a:r>
            <a:endParaRPr lang="en-US" sz="2800" dirty="0">
              <a:latin typeface="+mn-lt"/>
            </a:endParaRPr>
          </a:p>
          <a:p>
            <a:pPr lvl="2" algn="ctr">
              <a:lnSpc>
                <a:spcPct val="90000"/>
              </a:lnSpc>
              <a:spcBef>
                <a:spcPct val="20000"/>
              </a:spcBef>
              <a:buClr>
                <a:schemeClr val="accent2"/>
              </a:buClr>
              <a:defRPr/>
            </a:pPr>
            <a:endParaRPr lang="en-US" sz="1400" dirty="0">
              <a:solidFill>
                <a:schemeClr val="tx1">
                  <a:tint val="75000"/>
                </a:schemeClr>
              </a:solidFill>
              <a:latin typeface="+mn-lt"/>
            </a:endParaRPr>
          </a:p>
          <a:p>
            <a:pPr marL="800100" lvl="1" indent="-342900" eaLnBrk="0" hangingPunct="0">
              <a:spcBef>
                <a:spcPct val="20000"/>
              </a:spcBef>
              <a:buFont typeface="Arial" charset="0"/>
              <a:buAutoNum type="arabicPeriod"/>
              <a:defRPr/>
            </a:pPr>
            <a:r>
              <a:rPr lang="en-US" sz="2800" i="0" dirty="0">
                <a:effectLst/>
                <a:latin typeface="+mn-lt"/>
              </a:rPr>
              <a:t>  LDOE FastTrack Trainer Application </a:t>
            </a:r>
          </a:p>
          <a:p>
            <a:pPr marL="971550" lvl="1" indent="-514350" eaLnBrk="0" hangingPunct="0">
              <a:spcBef>
                <a:spcPct val="20000"/>
              </a:spcBef>
              <a:buFont typeface="Arial" charset="0"/>
              <a:buAutoNum type="arabicPeriod"/>
              <a:defRPr/>
            </a:pPr>
            <a:r>
              <a:rPr lang="en-US" sz="2800" i="0" u="none" strike="noStrike" dirty="0">
                <a:effectLst/>
                <a:latin typeface="+mn-lt"/>
              </a:rPr>
              <a:t>Trainer Agreement and Release Form</a:t>
            </a:r>
            <a:r>
              <a:rPr lang="en-US" sz="2800" i="0" dirty="0">
                <a:effectLst/>
                <a:latin typeface="+mn-lt"/>
              </a:rPr>
              <a:t> </a:t>
            </a:r>
            <a:endParaRPr lang="en-US" sz="2800" dirty="0">
              <a:latin typeface="+mn-lt"/>
            </a:endParaRPr>
          </a:p>
          <a:p>
            <a:pPr marL="971550" lvl="1" indent="-514350" eaLnBrk="0" hangingPunct="0">
              <a:spcBef>
                <a:spcPct val="20000"/>
              </a:spcBef>
              <a:buFont typeface="Arial" charset="0"/>
              <a:buAutoNum type="arabicPeriod"/>
              <a:defRPr/>
            </a:pPr>
            <a:r>
              <a:rPr lang="en-US" sz="2800" i="1" dirty="0">
                <a:effectLst/>
                <a:latin typeface="+mn-lt"/>
              </a:rPr>
              <a:t>CLASS reliability certificates or CLASS Trainer certificates, if applicable. </a:t>
            </a:r>
          </a:p>
          <a:p>
            <a:pPr marL="971550" lvl="1" indent="-514350" eaLnBrk="0" hangingPunct="0">
              <a:spcBef>
                <a:spcPct val="20000"/>
              </a:spcBef>
              <a:buFont typeface="Arial" charset="0"/>
              <a:buAutoNum type="arabicPeriod"/>
              <a:defRPr/>
            </a:pPr>
            <a:r>
              <a:rPr lang="en-US" sz="2800" i="0" dirty="0">
                <a:effectLst/>
                <a:latin typeface="+mn-lt"/>
              </a:rPr>
              <a:t>TS Gold Trainer or Inter-rater reliability certificates, if applicable. </a:t>
            </a:r>
            <a:endParaRPr lang="en-US" sz="2800" dirty="0">
              <a:latin typeface="+mn-lt"/>
            </a:endParaRPr>
          </a:p>
        </p:txBody>
      </p:sp>
      <p:sp>
        <p:nvSpPr>
          <p:cNvPr id="2" name="Rectangle 1">
            <a:extLst>
              <a:ext uri="{FF2B5EF4-FFF2-40B4-BE49-F238E27FC236}">
                <a16:creationId xmlns:a16="http://schemas.microsoft.com/office/drawing/2014/main" id="{B62F215C-809A-412A-8342-A370892AA928}"/>
              </a:ext>
            </a:extLst>
          </p:cNvPr>
          <p:cNvSpPr/>
          <p:nvPr/>
        </p:nvSpPr>
        <p:spPr>
          <a:xfrm>
            <a:off x="6893859"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Recorded Sound">
            <a:hlinkClick r:id="" action="ppaction://media"/>
            <a:extLst>
              <a:ext uri="{FF2B5EF4-FFF2-40B4-BE49-F238E27FC236}">
                <a16:creationId xmlns:a16="http://schemas.microsoft.com/office/drawing/2014/main" id="{27B3947B-2FCA-45EA-A984-FE322D04E0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61131248"/>
      </p:ext>
    </p:extLst>
  </p:cSld>
  <p:clrMapOvr>
    <a:masterClrMapping/>
  </p:clrMapOvr>
  <mc:AlternateContent xmlns:mc="http://schemas.openxmlformats.org/markup-compatibility/2006" xmlns:p14="http://schemas.microsoft.com/office/powerpoint/2010/main">
    <mc:Choice Requires="p14">
      <p:transition spd="slow" p14:dur="2000" advTm="54344"/>
    </mc:Choice>
    <mc:Fallback xmlns="">
      <p:transition spd="slow" advTm="5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7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CEF00A2C-07EA-4217-86E1-1A5AB9178F15}"/>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A7E93E72-E64C-4DCF-BA2C-857281320661}"/>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5124" name="Picture 3" descr="background.jpg">
            <a:extLst>
              <a:ext uri="{FF2B5EF4-FFF2-40B4-BE49-F238E27FC236}">
                <a16:creationId xmlns:a16="http://schemas.microsoft.com/office/drawing/2014/main" id="{30801560-6B28-4028-923A-9490D90F71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543FB7FD-C290-4DD0-A423-FFCDDE760176}"/>
              </a:ext>
            </a:extLst>
          </p:cNvPr>
          <p:cNvSpPr txBox="1">
            <a:spLocks noChangeArrowheads="1"/>
          </p:cNvSpPr>
          <p:nvPr/>
        </p:nvSpPr>
        <p:spPr>
          <a:xfrm>
            <a:off x="381000" y="569258"/>
            <a:ext cx="5638800" cy="1044389"/>
          </a:xfrm>
          <a:prstGeom prst="rect">
            <a:avLst/>
          </a:prstGeom>
        </p:spPr>
        <p:txBody>
          <a:bodyPr lIns="91440" tIns="45720" rIns="91440" bIns="45720" anchor="ctr">
            <a:normAutofit fontScale="40000" lnSpcReduction="20000"/>
          </a:bodyPr>
          <a:lstStyle/>
          <a:p>
            <a:pPr algn="ctr" fontAlgn="auto">
              <a:spcAft>
                <a:spcPts val="0"/>
              </a:spcAft>
              <a:defRPr/>
            </a:pPr>
            <a:br>
              <a:rPr lang="en-US" sz="4400" dirty="0">
                <a:latin typeface="+mj-lt"/>
                <a:ea typeface="+mj-ea"/>
                <a:cs typeface="+mj-cs"/>
              </a:rPr>
            </a:br>
            <a:r>
              <a:rPr lang="en-US" sz="9300" dirty="0">
                <a:solidFill>
                  <a:schemeClr val="accent4">
                    <a:lumMod val="50000"/>
                  </a:schemeClr>
                </a:solidFill>
                <a:latin typeface="+mj-lt"/>
                <a:ea typeface="+mj-ea"/>
                <a:cs typeface="+mj-cs"/>
              </a:rPr>
              <a:t>Pathways Promotes:</a:t>
            </a:r>
            <a:br>
              <a:rPr lang="en-US" sz="4400" b="1" u="sng" dirty="0">
                <a:latin typeface="+mj-lt"/>
                <a:ea typeface="+mj-ea"/>
                <a:cs typeface="+mj-cs"/>
              </a:rPr>
            </a:br>
            <a:endParaRPr lang="en-US" sz="4400" dirty="0">
              <a:latin typeface="+mj-lt"/>
              <a:ea typeface="+mj-ea"/>
              <a:cs typeface="+mj-cs"/>
            </a:endParaRPr>
          </a:p>
        </p:txBody>
      </p:sp>
      <p:sp>
        <p:nvSpPr>
          <p:cNvPr id="6" name="Rectangle 3">
            <a:extLst>
              <a:ext uri="{FF2B5EF4-FFF2-40B4-BE49-F238E27FC236}">
                <a16:creationId xmlns:a16="http://schemas.microsoft.com/office/drawing/2014/main" id="{B698992E-65E1-4DFC-B51D-A003B08CEB43}"/>
              </a:ext>
            </a:extLst>
          </p:cNvPr>
          <p:cNvSpPr txBox="1">
            <a:spLocks noChangeArrowheads="1"/>
          </p:cNvSpPr>
          <p:nvPr/>
        </p:nvSpPr>
        <p:spPr>
          <a:xfrm>
            <a:off x="381000" y="1613647"/>
            <a:ext cx="8229600" cy="4906963"/>
          </a:xfrm>
          <a:prstGeom prst="rect">
            <a:avLst/>
          </a:prstGeom>
        </p:spPr>
        <p:txBody>
          <a:bodyPr lIns="91440" tIns="45720" rIns="91440" bIns="45720" anchor="t"/>
          <a:lstStyle/>
          <a:p>
            <a:pPr fontAlgn="auto">
              <a:lnSpc>
                <a:spcPct val="90000"/>
              </a:lnSpc>
              <a:spcBef>
                <a:spcPct val="20000"/>
              </a:spcBef>
              <a:spcAft>
                <a:spcPts val="0"/>
              </a:spcAft>
              <a:buClr>
                <a:schemeClr val="accent4"/>
              </a:buClr>
              <a:buFont typeface="Arial" pitchFamily="34" charset="0"/>
              <a:buChar char="•"/>
              <a:defRPr/>
            </a:pPr>
            <a:r>
              <a:rPr lang="en-US" sz="3000" dirty="0">
                <a:solidFill>
                  <a:schemeClr val="accent4">
                    <a:lumMod val="75000"/>
                  </a:schemeClr>
                </a:solidFill>
                <a:latin typeface="+mn-lt"/>
              </a:rPr>
              <a:t>Creating a quality workforce for early childhood programs by encouraging and supporting early childhood as a </a:t>
            </a:r>
            <a:r>
              <a:rPr lang="en-US" sz="3000" u="sng" dirty="0">
                <a:solidFill>
                  <a:schemeClr val="accent4">
                    <a:lumMod val="75000"/>
                  </a:schemeClr>
                </a:solidFill>
                <a:latin typeface="+mn-lt"/>
              </a:rPr>
              <a:t>career</a:t>
            </a:r>
          </a:p>
          <a:p>
            <a:pPr fontAlgn="auto">
              <a:spcBef>
                <a:spcPct val="20000"/>
              </a:spcBef>
              <a:spcAft>
                <a:spcPts val="0"/>
              </a:spcAft>
              <a:buClr>
                <a:schemeClr val="accent4"/>
              </a:buClr>
              <a:buFont typeface="Arial" pitchFamily="34" charset="0"/>
              <a:buChar char="•"/>
              <a:defRPr/>
            </a:pPr>
            <a:r>
              <a:rPr lang="en-US" sz="3000" dirty="0">
                <a:solidFill>
                  <a:schemeClr val="accent4">
                    <a:lumMod val="75000"/>
                  </a:schemeClr>
                </a:solidFill>
                <a:latin typeface="+mn-lt"/>
              </a:rPr>
              <a:t>Increasing the quality of programs for young children by raising the level of education for all early learning center staff so children in Louisiana will have quality caregivers</a:t>
            </a:r>
            <a:endParaRPr lang="en-US" sz="3000" dirty="0">
              <a:solidFill>
                <a:schemeClr val="accent4">
                  <a:lumMod val="75000"/>
                </a:schemeClr>
              </a:solidFill>
              <a:latin typeface="+mn-lt"/>
              <a:cs typeface="Calibri"/>
            </a:endParaRPr>
          </a:p>
          <a:p>
            <a:pPr fontAlgn="auto">
              <a:lnSpc>
                <a:spcPct val="90000"/>
              </a:lnSpc>
              <a:spcBef>
                <a:spcPct val="20000"/>
              </a:spcBef>
              <a:spcAft>
                <a:spcPts val="0"/>
              </a:spcAft>
              <a:buClr>
                <a:schemeClr val="accent4"/>
              </a:buClr>
              <a:buFont typeface="Arial" pitchFamily="34" charset="0"/>
              <a:buChar char="•"/>
              <a:defRPr/>
            </a:pPr>
            <a:r>
              <a:rPr lang="en-US" sz="3000" dirty="0">
                <a:solidFill>
                  <a:schemeClr val="accent4">
                    <a:lumMod val="75000"/>
                  </a:schemeClr>
                </a:solidFill>
                <a:latin typeface="+mn-lt"/>
              </a:rPr>
              <a:t>Providing staff with the recognition they deserve</a:t>
            </a:r>
            <a:endParaRPr lang="en-US" sz="3000" dirty="0">
              <a:solidFill>
                <a:schemeClr val="accent4">
                  <a:lumMod val="75000"/>
                </a:schemeClr>
              </a:solidFill>
              <a:latin typeface="+mn-lt"/>
              <a:cs typeface="Calibri"/>
            </a:endParaRPr>
          </a:p>
          <a:p>
            <a:pPr fontAlgn="auto">
              <a:lnSpc>
                <a:spcPct val="90000"/>
              </a:lnSpc>
              <a:spcBef>
                <a:spcPct val="20000"/>
              </a:spcBef>
              <a:spcAft>
                <a:spcPts val="0"/>
              </a:spcAft>
              <a:buClr>
                <a:schemeClr val="accent4"/>
              </a:buClr>
              <a:buFont typeface="Arial" pitchFamily="34" charset="0"/>
              <a:buChar char="•"/>
              <a:defRPr/>
            </a:pPr>
            <a:r>
              <a:rPr lang="en-US" sz="3000" dirty="0">
                <a:solidFill>
                  <a:schemeClr val="accent4">
                    <a:lumMod val="75000"/>
                  </a:schemeClr>
                </a:solidFill>
                <a:latin typeface="+mn-lt"/>
              </a:rPr>
              <a:t>Reducing turnover in the field (a major issue in quality and costs to early learning centers)</a:t>
            </a:r>
            <a:endParaRPr lang="en-US" sz="3000" dirty="0">
              <a:solidFill>
                <a:schemeClr val="accent4">
                  <a:lumMod val="75000"/>
                </a:schemeClr>
              </a:solidFill>
              <a:latin typeface="+mn-lt"/>
              <a:cs typeface="Calibri"/>
            </a:endParaRPr>
          </a:p>
        </p:txBody>
      </p:sp>
      <p:sp>
        <p:nvSpPr>
          <p:cNvPr id="2" name="Rectangle 1">
            <a:extLst>
              <a:ext uri="{FF2B5EF4-FFF2-40B4-BE49-F238E27FC236}">
                <a16:creationId xmlns:a16="http://schemas.microsoft.com/office/drawing/2014/main" id="{B52AE6AB-8758-4B5B-B50A-C32AF7A93FE9}"/>
              </a:ext>
            </a:extLst>
          </p:cNvPr>
          <p:cNvSpPr/>
          <p:nvPr/>
        </p:nvSpPr>
        <p:spPr>
          <a:xfrm>
            <a:off x="6759389" y="900953"/>
            <a:ext cx="2250141" cy="815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505E30EE-07D6-4184-8F12-FE10D3E92E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21"/>
    </mc:Choice>
    <mc:Fallback xmlns="">
      <p:transition spd="slow" advTm="4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C92665A-E07F-46AA-BD70-7411568EB4E9}"/>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E501E29E-EBB0-42F8-A789-B434BC27BFDD}"/>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8676" name="Picture 3" descr="background.jpg">
            <a:extLst>
              <a:ext uri="{FF2B5EF4-FFF2-40B4-BE49-F238E27FC236}">
                <a16:creationId xmlns:a16="http://schemas.microsoft.com/office/drawing/2014/main" id="{30A3F9A2-E130-4A96-A5F6-F225E07EBF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94BE690-48FA-48BB-A2E7-848A5479956A}"/>
              </a:ext>
            </a:extLst>
          </p:cNvPr>
          <p:cNvSpPr txBox="1">
            <a:spLocks/>
          </p:cNvSpPr>
          <p:nvPr/>
        </p:nvSpPr>
        <p:spPr bwMode="auto">
          <a:xfrm>
            <a:off x="481838" y="767497"/>
            <a:ext cx="5715000" cy="829236"/>
          </a:xfrm>
          <a:prstGeom prst="rect">
            <a:avLst/>
          </a:prstGeom>
          <a:noFill/>
          <a:ln w="9525">
            <a:noFill/>
            <a:miter lim="800000"/>
            <a:headEnd/>
            <a:tailEnd/>
          </a:ln>
        </p:spPr>
        <p:txBody>
          <a:bodyPr anchor="ctr"/>
          <a:lstStyle/>
          <a:p>
            <a:pPr algn="ctr" eaLnBrk="0" hangingPunct="0">
              <a:defRPr/>
            </a:pPr>
            <a:r>
              <a:rPr lang="en-US" sz="4000" dirty="0">
                <a:solidFill>
                  <a:schemeClr val="accent4">
                    <a:lumMod val="50000"/>
                  </a:schemeClr>
                </a:solidFill>
                <a:latin typeface="+mj-lt"/>
                <a:ea typeface="+mj-ea"/>
                <a:cs typeface="+mj-cs"/>
              </a:rPr>
              <a:t>Trainer Approval </a:t>
            </a:r>
          </a:p>
          <a:p>
            <a:pPr algn="ctr" eaLnBrk="0" hangingPunct="0">
              <a:defRPr/>
            </a:pPr>
            <a:r>
              <a:rPr lang="en-US" sz="4000" dirty="0">
                <a:solidFill>
                  <a:schemeClr val="accent4">
                    <a:lumMod val="50000"/>
                  </a:schemeClr>
                </a:solidFill>
                <a:latin typeface="+mj-lt"/>
                <a:ea typeface="+mj-ea"/>
                <a:cs typeface="+mj-cs"/>
              </a:rPr>
              <a:t>FastTrack</a:t>
            </a:r>
          </a:p>
        </p:txBody>
      </p:sp>
      <p:sp>
        <p:nvSpPr>
          <p:cNvPr id="8" name="Content Placeholder 2">
            <a:extLst>
              <a:ext uri="{FF2B5EF4-FFF2-40B4-BE49-F238E27FC236}">
                <a16:creationId xmlns:a16="http://schemas.microsoft.com/office/drawing/2014/main" id="{530AEFF8-7631-4584-94A9-1631F6AC45F1}"/>
              </a:ext>
            </a:extLst>
          </p:cNvPr>
          <p:cNvSpPr txBox="1">
            <a:spLocks/>
          </p:cNvSpPr>
          <p:nvPr/>
        </p:nvSpPr>
        <p:spPr bwMode="auto">
          <a:xfrm>
            <a:off x="342900" y="1590815"/>
            <a:ext cx="8458200" cy="5114785"/>
          </a:xfrm>
          <a:prstGeom prst="rect">
            <a:avLst/>
          </a:prstGeom>
          <a:noFill/>
          <a:ln w="9525">
            <a:noFill/>
            <a:miter lim="800000"/>
            <a:headEnd/>
            <a:tailEnd/>
          </a:ln>
        </p:spPr>
        <p:txBody>
          <a:bodyPr/>
          <a:lstStyle/>
          <a:p>
            <a:pPr lvl="1" eaLnBrk="0" hangingPunct="0">
              <a:buFont typeface="Arial" charset="0"/>
              <a:buNone/>
              <a:defRPr/>
            </a:pPr>
            <a:endParaRPr lang="en-US" sz="1400" b="1" i="0" dirty="0">
              <a:solidFill>
                <a:srgbClr val="993333"/>
              </a:solidFill>
              <a:effectLst/>
              <a:latin typeface="Arial" panose="020B0604020202020204" pitchFamily="34" charset="0"/>
            </a:endParaRPr>
          </a:p>
          <a:p>
            <a:pPr algn="l" fontAlgn="base"/>
            <a:r>
              <a:rPr lang="en-US" sz="2400" b="0" i="0" dirty="0">
                <a:solidFill>
                  <a:srgbClr val="4F2E8B"/>
                </a:solidFill>
                <a:effectLst/>
                <a:latin typeface="+mn-lt"/>
              </a:rPr>
              <a:t>If approved, the trainer will receive a certificate from the </a:t>
            </a:r>
          </a:p>
          <a:p>
            <a:pPr algn="l" fontAlgn="base"/>
            <a:r>
              <a:rPr lang="en-US" sz="2400" b="0" i="0" dirty="0">
                <a:solidFill>
                  <a:srgbClr val="4F2E8B"/>
                </a:solidFill>
                <a:effectLst/>
                <a:latin typeface="+mn-lt"/>
              </a:rPr>
              <a:t>Louisiana Pathways certifying them as Trainer I, II or III based on their documented education and experience as verified by their supervisor/administrator.  Subject areas taught are determined </a:t>
            </a:r>
          </a:p>
          <a:p>
            <a:pPr algn="l" fontAlgn="base"/>
            <a:r>
              <a:rPr lang="en-US" sz="2400" b="0" i="0" dirty="0">
                <a:solidFill>
                  <a:srgbClr val="4F2E8B"/>
                </a:solidFill>
                <a:effectLst/>
                <a:latin typeface="+mn-lt"/>
              </a:rPr>
              <a:t>by supervising agency. </a:t>
            </a:r>
          </a:p>
          <a:p>
            <a:pPr algn="l" fontAlgn="base"/>
            <a:endParaRPr lang="en-US" sz="1400" b="0" i="0" dirty="0">
              <a:solidFill>
                <a:srgbClr val="4F2E8B"/>
              </a:solidFill>
              <a:effectLst/>
              <a:latin typeface="+mn-lt"/>
            </a:endParaRPr>
          </a:p>
          <a:p>
            <a:pPr algn="l" fontAlgn="base"/>
            <a:r>
              <a:rPr lang="en-US" sz="2400" b="0" i="0" dirty="0">
                <a:solidFill>
                  <a:srgbClr val="4F2E8B"/>
                </a:solidFill>
                <a:effectLst/>
                <a:latin typeface="+mn-lt"/>
              </a:rPr>
              <a:t>The approved trainer will then be included in the Louisiana Pathways Trainer Registry, and will receive a unique Pathways trainer identification number which will be included on the continuing education certificates that he/she provides to attendees. </a:t>
            </a:r>
          </a:p>
          <a:p>
            <a:pPr algn="l" fontAlgn="base"/>
            <a:endParaRPr lang="en-US" sz="1400" b="0" i="0" dirty="0">
              <a:solidFill>
                <a:srgbClr val="4F2E8B"/>
              </a:solidFill>
              <a:effectLst/>
              <a:latin typeface="+mn-lt"/>
            </a:endParaRPr>
          </a:p>
          <a:p>
            <a:pPr algn="l" fontAlgn="base"/>
            <a:r>
              <a:rPr lang="en-US" sz="2400" b="1" i="0" dirty="0">
                <a:solidFill>
                  <a:srgbClr val="000000"/>
                </a:solidFill>
                <a:effectLst/>
                <a:latin typeface="+mn-lt"/>
              </a:rPr>
              <a:t>Initial approval and each renewal will be effective for a </a:t>
            </a:r>
          </a:p>
          <a:p>
            <a:pPr algn="l" fontAlgn="base"/>
            <a:r>
              <a:rPr lang="en-US" sz="2400" b="1" i="0" dirty="0">
                <a:solidFill>
                  <a:srgbClr val="000000"/>
                </a:solidFill>
                <a:effectLst/>
                <a:latin typeface="+mn-lt"/>
              </a:rPr>
              <a:t>period of 3 years.</a:t>
            </a:r>
            <a:endParaRPr lang="en-US" sz="2400" b="0" i="0" dirty="0">
              <a:solidFill>
                <a:srgbClr val="333333"/>
              </a:solidFill>
              <a:effectLst/>
              <a:latin typeface="+mn-lt"/>
            </a:endParaRPr>
          </a:p>
        </p:txBody>
      </p:sp>
      <p:sp>
        <p:nvSpPr>
          <p:cNvPr id="2" name="Rectangle 1">
            <a:extLst>
              <a:ext uri="{FF2B5EF4-FFF2-40B4-BE49-F238E27FC236}">
                <a16:creationId xmlns:a16="http://schemas.microsoft.com/office/drawing/2014/main" id="{B62F215C-809A-412A-8342-A370892AA928}"/>
              </a:ext>
            </a:extLst>
          </p:cNvPr>
          <p:cNvSpPr/>
          <p:nvPr/>
        </p:nvSpPr>
        <p:spPr>
          <a:xfrm>
            <a:off x="6893859"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3DCD6341-38EB-4CF8-86A6-18354BD6C9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27189330"/>
      </p:ext>
    </p:extLst>
  </p:cSld>
  <p:clrMapOvr>
    <a:masterClrMapping/>
  </p:clrMapOvr>
  <mc:AlternateContent xmlns:mc="http://schemas.openxmlformats.org/markup-compatibility/2006" xmlns:p14="http://schemas.microsoft.com/office/powerpoint/2010/main">
    <mc:Choice Requires="p14">
      <p:transition spd="slow" p14:dur="2000" advTm="54344"/>
    </mc:Choice>
    <mc:Fallback xmlns="">
      <p:transition spd="slow" advTm="5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8C92665A-E07F-46AA-BD70-7411568EB4E9}"/>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E501E29E-EBB0-42F8-A789-B434BC27BFDD}"/>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8676" name="Picture 3" descr="background.jpg">
            <a:extLst>
              <a:ext uri="{FF2B5EF4-FFF2-40B4-BE49-F238E27FC236}">
                <a16:creationId xmlns:a16="http://schemas.microsoft.com/office/drawing/2014/main" id="{30A3F9A2-E130-4A96-A5F6-F225E07EBF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94BE690-48FA-48BB-A2E7-848A5479956A}"/>
              </a:ext>
            </a:extLst>
          </p:cNvPr>
          <p:cNvSpPr txBox="1">
            <a:spLocks/>
          </p:cNvSpPr>
          <p:nvPr/>
        </p:nvSpPr>
        <p:spPr bwMode="auto">
          <a:xfrm>
            <a:off x="457200" y="588402"/>
            <a:ext cx="5715000" cy="829236"/>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8" name="Content Placeholder 2">
            <a:extLst>
              <a:ext uri="{FF2B5EF4-FFF2-40B4-BE49-F238E27FC236}">
                <a16:creationId xmlns:a16="http://schemas.microsoft.com/office/drawing/2014/main" id="{530AEFF8-7631-4584-94A9-1631F6AC45F1}"/>
              </a:ext>
            </a:extLst>
          </p:cNvPr>
          <p:cNvSpPr txBox="1">
            <a:spLocks/>
          </p:cNvSpPr>
          <p:nvPr/>
        </p:nvSpPr>
        <p:spPr bwMode="auto">
          <a:xfrm>
            <a:off x="-304800" y="1501588"/>
            <a:ext cx="8610600" cy="4830763"/>
          </a:xfrm>
          <a:prstGeom prst="rect">
            <a:avLst/>
          </a:prstGeom>
          <a:noFill/>
          <a:ln w="9525">
            <a:noFill/>
            <a:miter lim="800000"/>
            <a:headEnd/>
            <a:tailEnd/>
          </a:ln>
        </p:spPr>
        <p:txBody>
          <a:bodyPr/>
          <a:lstStyle/>
          <a:p>
            <a:pPr lvl="2">
              <a:lnSpc>
                <a:spcPct val="90000"/>
              </a:lnSpc>
              <a:spcBef>
                <a:spcPct val="20000"/>
              </a:spcBef>
              <a:buClr>
                <a:schemeClr val="accent4">
                  <a:lumMod val="50000"/>
                </a:schemeClr>
              </a:buClr>
              <a:defRPr/>
            </a:pPr>
            <a:r>
              <a:rPr lang="en-US" sz="3200" dirty="0">
                <a:solidFill>
                  <a:schemeClr val="accent4">
                    <a:lumMod val="75000"/>
                  </a:schemeClr>
                </a:solidFill>
                <a:latin typeface="+mn-lt"/>
              </a:rPr>
              <a:t>     Application Process for:</a:t>
            </a:r>
          </a:p>
          <a:p>
            <a:pPr lvl="2">
              <a:lnSpc>
                <a:spcPct val="90000"/>
              </a:lnSpc>
              <a:spcBef>
                <a:spcPct val="20000"/>
              </a:spcBef>
              <a:buClr>
                <a:schemeClr val="accent4">
                  <a:lumMod val="50000"/>
                </a:schemeClr>
              </a:buClr>
              <a:defRPr/>
            </a:pPr>
            <a:r>
              <a:rPr lang="en-US" sz="3200" dirty="0">
                <a:solidFill>
                  <a:schemeClr val="accent4">
                    <a:lumMod val="75000"/>
                  </a:schemeClr>
                </a:solidFill>
                <a:latin typeface="+mn-lt"/>
              </a:rPr>
              <a:t>     </a:t>
            </a:r>
            <a:r>
              <a:rPr lang="en-US" sz="3200" b="1" dirty="0">
                <a:solidFill>
                  <a:schemeClr val="accent4">
                    <a:lumMod val="75000"/>
                  </a:schemeClr>
                </a:solidFill>
                <a:latin typeface="+mn-lt"/>
              </a:rPr>
              <a:t>Independent Trainers</a:t>
            </a:r>
          </a:p>
          <a:p>
            <a:pPr marL="1828800" lvl="3" indent="-457200">
              <a:lnSpc>
                <a:spcPct val="80000"/>
              </a:lnSpc>
              <a:spcBef>
                <a:spcPct val="20000"/>
              </a:spcBef>
              <a:buClr>
                <a:schemeClr val="accent4">
                  <a:lumMod val="50000"/>
                </a:schemeClr>
              </a:buClr>
              <a:buFont typeface="Arial" panose="020B0604020202020204" pitchFamily="34" charset="0"/>
              <a:buChar char="•"/>
              <a:defRPr/>
            </a:pPr>
            <a:r>
              <a:rPr lang="en-US" sz="2600" dirty="0">
                <a:solidFill>
                  <a:schemeClr val="accent4">
                    <a:lumMod val="75000"/>
                  </a:schemeClr>
                </a:solidFill>
                <a:latin typeface="+mn-lt"/>
              </a:rPr>
              <a:t>Complete Trainer Registry Application</a:t>
            </a:r>
          </a:p>
          <a:p>
            <a:pPr marL="1828800" lvl="3" indent="-457200">
              <a:lnSpc>
                <a:spcPct val="80000"/>
              </a:lnSpc>
              <a:spcBef>
                <a:spcPct val="20000"/>
              </a:spcBef>
              <a:buClr>
                <a:schemeClr val="accent4">
                  <a:lumMod val="50000"/>
                </a:schemeClr>
              </a:buClr>
              <a:buFont typeface="Arial" panose="020B0604020202020204" pitchFamily="34" charset="0"/>
              <a:buChar char="•"/>
              <a:defRPr/>
            </a:pPr>
            <a:r>
              <a:rPr lang="en-US" sz="2600" dirty="0">
                <a:solidFill>
                  <a:schemeClr val="accent4">
                    <a:lumMod val="75000"/>
                  </a:schemeClr>
                </a:solidFill>
                <a:latin typeface="+mn-lt"/>
              </a:rPr>
              <a:t>Trainer Agreement and Release Form</a:t>
            </a:r>
          </a:p>
          <a:p>
            <a:pPr marL="1828800" lvl="3" indent="-457200">
              <a:lnSpc>
                <a:spcPct val="80000"/>
              </a:lnSpc>
              <a:spcBef>
                <a:spcPct val="20000"/>
              </a:spcBef>
              <a:buClr>
                <a:schemeClr val="accent4">
                  <a:lumMod val="50000"/>
                </a:schemeClr>
              </a:buClr>
              <a:buFont typeface="Arial" panose="020B0604020202020204" pitchFamily="34" charset="0"/>
              <a:buChar char="•"/>
              <a:defRPr/>
            </a:pPr>
            <a:r>
              <a:rPr lang="en-US" sz="2600" dirty="0">
                <a:solidFill>
                  <a:schemeClr val="accent4">
                    <a:lumMod val="75000"/>
                  </a:schemeClr>
                </a:solidFill>
                <a:latin typeface="+mn-lt"/>
              </a:rPr>
              <a:t>Current Resume’</a:t>
            </a:r>
          </a:p>
          <a:p>
            <a:pPr marL="1828800" lvl="3" indent="-457200">
              <a:lnSpc>
                <a:spcPct val="80000"/>
              </a:lnSpc>
              <a:spcBef>
                <a:spcPct val="20000"/>
              </a:spcBef>
              <a:buClr>
                <a:schemeClr val="accent4">
                  <a:lumMod val="50000"/>
                </a:schemeClr>
              </a:buClr>
              <a:buFont typeface="Arial" panose="020B0604020202020204" pitchFamily="34" charset="0"/>
              <a:buChar char="•"/>
              <a:defRPr/>
            </a:pPr>
            <a:r>
              <a:rPr lang="en-US" sz="2600" dirty="0">
                <a:solidFill>
                  <a:schemeClr val="accent4">
                    <a:lumMod val="75000"/>
                  </a:schemeClr>
                </a:solidFill>
                <a:latin typeface="+mn-lt"/>
              </a:rPr>
              <a:t>Documentation of Educational Background  </a:t>
            </a:r>
          </a:p>
          <a:p>
            <a:pPr lvl="3">
              <a:lnSpc>
                <a:spcPct val="80000"/>
              </a:lnSpc>
              <a:spcBef>
                <a:spcPct val="20000"/>
              </a:spcBef>
              <a:buClr>
                <a:schemeClr val="accent4">
                  <a:lumMod val="50000"/>
                </a:schemeClr>
              </a:buClr>
              <a:defRPr/>
            </a:pPr>
            <a:r>
              <a:rPr lang="en-US" sz="2600" dirty="0">
                <a:solidFill>
                  <a:schemeClr val="accent4">
                    <a:lumMod val="75000"/>
                  </a:schemeClr>
                </a:solidFill>
                <a:latin typeface="+mn-lt"/>
              </a:rPr>
              <a:t>      (transcripts, copies of credentials)</a:t>
            </a:r>
          </a:p>
          <a:p>
            <a:pPr marL="1828800" lvl="3" indent="-457200">
              <a:lnSpc>
                <a:spcPct val="80000"/>
              </a:lnSpc>
              <a:spcBef>
                <a:spcPct val="20000"/>
              </a:spcBef>
              <a:buClr>
                <a:schemeClr val="accent4">
                  <a:lumMod val="50000"/>
                </a:schemeClr>
              </a:buClr>
              <a:buFont typeface="Arial" panose="020B0604020202020204" pitchFamily="34" charset="0"/>
              <a:buChar char="•"/>
              <a:defRPr/>
            </a:pPr>
            <a:r>
              <a:rPr lang="en-US" sz="2600" dirty="0">
                <a:solidFill>
                  <a:schemeClr val="accent4">
                    <a:lumMod val="75000"/>
                  </a:schemeClr>
                </a:solidFill>
                <a:latin typeface="+mn-lt"/>
              </a:rPr>
              <a:t>Two Trainer Skills Surveys completed by</a:t>
            </a:r>
          </a:p>
          <a:p>
            <a:pPr lvl="3">
              <a:lnSpc>
                <a:spcPct val="80000"/>
              </a:lnSpc>
              <a:spcBef>
                <a:spcPct val="20000"/>
              </a:spcBef>
              <a:buClr>
                <a:schemeClr val="accent4">
                  <a:lumMod val="50000"/>
                </a:schemeClr>
              </a:buClr>
              <a:defRPr/>
            </a:pPr>
            <a:r>
              <a:rPr lang="en-US" sz="2600" dirty="0">
                <a:solidFill>
                  <a:schemeClr val="accent4">
                    <a:lumMod val="75000"/>
                  </a:schemeClr>
                </a:solidFill>
                <a:latin typeface="+mn-lt"/>
              </a:rPr>
              <a:t>      people who have observed you training.</a:t>
            </a:r>
          </a:p>
          <a:p>
            <a:pPr marL="1828800" lvl="3" indent="-457200">
              <a:lnSpc>
                <a:spcPct val="80000"/>
              </a:lnSpc>
              <a:spcBef>
                <a:spcPct val="20000"/>
              </a:spcBef>
              <a:buClr>
                <a:schemeClr val="accent4">
                  <a:lumMod val="50000"/>
                </a:schemeClr>
              </a:buClr>
              <a:buFont typeface="Arial" panose="020B0604020202020204" pitchFamily="34" charset="0"/>
              <a:buChar char="•"/>
              <a:defRPr/>
            </a:pPr>
            <a:r>
              <a:rPr lang="en-US" sz="2600" b="0" i="0" dirty="0">
                <a:solidFill>
                  <a:srgbClr val="4F2E8B"/>
                </a:solidFill>
                <a:effectLst/>
                <a:latin typeface="+mn-lt"/>
              </a:rPr>
              <a:t>Documentation of completion of “</a:t>
            </a:r>
            <a:r>
              <a:rPr lang="en-US" sz="2600" b="1" i="0" u="sng" strike="noStrike" dirty="0">
                <a:solidFill>
                  <a:srgbClr val="4F2E8B"/>
                </a:solidFill>
                <a:effectLst/>
                <a:latin typeface="+mn-lt"/>
                <a:hlinkClick r:id="rId5"/>
              </a:rPr>
              <a:t>Pathways Trainer Orientation</a:t>
            </a:r>
            <a:r>
              <a:rPr lang="en-US" sz="2600" b="0" i="0" dirty="0">
                <a:solidFill>
                  <a:srgbClr val="4F2E8B"/>
                </a:solidFill>
                <a:effectLst/>
                <a:latin typeface="+mn-lt"/>
              </a:rPr>
              <a:t>” and “</a:t>
            </a:r>
            <a:r>
              <a:rPr lang="en-US" sz="2600" b="1" i="0" u="sng" strike="noStrike" dirty="0">
                <a:solidFill>
                  <a:srgbClr val="4F2E8B"/>
                </a:solidFill>
                <a:effectLst/>
                <a:latin typeface="+mn-lt"/>
                <a:hlinkClick r:id="rId6"/>
              </a:rPr>
              <a:t>Louisiana's Birth to Five Early Learning and Development Standards</a:t>
            </a:r>
            <a:r>
              <a:rPr lang="en-US" sz="2600" b="0" i="0" dirty="0">
                <a:solidFill>
                  <a:srgbClr val="4F2E8B"/>
                </a:solidFill>
                <a:effectLst/>
                <a:latin typeface="+mn-lt"/>
              </a:rPr>
              <a:t>”</a:t>
            </a:r>
            <a:endParaRPr lang="en-US" sz="2600" b="1" dirty="0">
              <a:solidFill>
                <a:schemeClr val="accent4">
                  <a:lumMod val="75000"/>
                </a:schemeClr>
              </a:solidFill>
              <a:latin typeface="+mn-lt"/>
            </a:endParaRPr>
          </a:p>
          <a:p>
            <a:pPr lvl="2">
              <a:lnSpc>
                <a:spcPct val="90000"/>
              </a:lnSpc>
              <a:spcBef>
                <a:spcPct val="20000"/>
              </a:spcBef>
              <a:buClr>
                <a:schemeClr val="accent2"/>
              </a:buClr>
              <a:buFont typeface="Arial" charset="0"/>
              <a:buNone/>
              <a:defRPr/>
            </a:pPr>
            <a:endParaRPr lang="en-US" sz="2600" dirty="0">
              <a:solidFill>
                <a:schemeClr val="tx1">
                  <a:tint val="75000"/>
                </a:schemeClr>
              </a:solidFill>
              <a:latin typeface="+mn-lt"/>
            </a:endParaRPr>
          </a:p>
          <a:p>
            <a:pPr lvl="1" eaLnBrk="0" hangingPunct="0">
              <a:buFont typeface="Arial" charset="0"/>
              <a:buNone/>
              <a:defRPr/>
            </a:pPr>
            <a:endParaRPr lang="en-US" sz="2600" dirty="0">
              <a:solidFill>
                <a:schemeClr val="tx1">
                  <a:tint val="75000"/>
                </a:schemeClr>
              </a:solidFill>
              <a:latin typeface="+mn-lt"/>
            </a:endParaRPr>
          </a:p>
          <a:p>
            <a:pPr lvl="2" algn="ctr">
              <a:lnSpc>
                <a:spcPct val="90000"/>
              </a:lnSpc>
              <a:spcBef>
                <a:spcPct val="20000"/>
              </a:spcBef>
              <a:buClr>
                <a:schemeClr val="accent2"/>
              </a:buClr>
              <a:defRPr/>
            </a:pPr>
            <a:endParaRPr lang="en-US" sz="2400" dirty="0">
              <a:solidFill>
                <a:schemeClr val="tx1">
                  <a:tint val="75000"/>
                </a:schemeClr>
              </a:solidFill>
              <a:latin typeface="+mn-lt"/>
            </a:endParaRPr>
          </a:p>
          <a:p>
            <a:pPr lvl="1" algn="ctr" eaLnBrk="0" hangingPunct="0">
              <a:spcBef>
                <a:spcPct val="20000"/>
              </a:spcBef>
              <a:buFont typeface="Arial" charset="0"/>
              <a:buNone/>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B62F215C-809A-412A-8342-A370892AA928}"/>
              </a:ext>
            </a:extLst>
          </p:cNvPr>
          <p:cNvSpPr/>
          <p:nvPr/>
        </p:nvSpPr>
        <p:spPr>
          <a:xfrm>
            <a:off x="6893859"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848AC945-6486-4ED0-A0BE-B0D81C8DEA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252096"/>
      </p:ext>
    </p:extLst>
  </p:cSld>
  <p:clrMapOvr>
    <a:masterClrMapping/>
  </p:clrMapOvr>
  <mc:AlternateContent xmlns:mc="http://schemas.openxmlformats.org/markup-compatibility/2006" xmlns:p14="http://schemas.microsoft.com/office/powerpoint/2010/main">
    <mc:Choice Requires="p14">
      <p:transition spd="slow" p14:dur="2000" advTm="54344"/>
    </mc:Choice>
    <mc:Fallback xmlns="">
      <p:transition spd="slow" advTm="54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24CE436-F353-4E4A-A8CD-6947B6445563}"/>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27F6D4DC-F234-4C43-9E62-572B51BA4D01}"/>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9700" name="Picture 3" descr="background.jpg">
            <a:extLst>
              <a:ext uri="{FF2B5EF4-FFF2-40B4-BE49-F238E27FC236}">
                <a16:creationId xmlns:a16="http://schemas.microsoft.com/office/drawing/2014/main" id="{648EC5F5-E621-4EA1-9E35-87132D82E2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BD2F4031-3E55-4280-8FFF-4B6F0A2D4B27}"/>
              </a:ext>
            </a:extLst>
          </p:cNvPr>
          <p:cNvSpPr txBox="1">
            <a:spLocks/>
          </p:cNvSpPr>
          <p:nvPr/>
        </p:nvSpPr>
        <p:spPr bwMode="auto">
          <a:xfrm>
            <a:off x="394447" y="462897"/>
            <a:ext cx="5715000" cy="1143000"/>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6" name="Content Placeholder 2">
            <a:extLst>
              <a:ext uri="{FF2B5EF4-FFF2-40B4-BE49-F238E27FC236}">
                <a16:creationId xmlns:a16="http://schemas.microsoft.com/office/drawing/2014/main" id="{B2B95A79-F7E6-477E-9901-47ABF2AF5328}"/>
              </a:ext>
            </a:extLst>
          </p:cNvPr>
          <p:cNvSpPr txBox="1">
            <a:spLocks/>
          </p:cNvSpPr>
          <p:nvPr/>
        </p:nvSpPr>
        <p:spPr bwMode="auto">
          <a:xfrm>
            <a:off x="457200" y="1546411"/>
            <a:ext cx="7817224" cy="4830763"/>
          </a:xfrm>
          <a:prstGeom prst="rect">
            <a:avLst/>
          </a:prstGeom>
          <a:noFill/>
          <a:ln w="9525">
            <a:noFill/>
            <a:miter lim="800000"/>
            <a:headEnd/>
            <a:tailEnd/>
          </a:ln>
        </p:spPr>
        <p:txBody>
          <a:bodyPr/>
          <a:lstStyle/>
          <a:p>
            <a:pPr algn="l" fontAlgn="base"/>
            <a:r>
              <a:rPr lang="en-US" sz="2400" b="0" i="0" dirty="0">
                <a:solidFill>
                  <a:srgbClr val="4F2E8B"/>
                </a:solidFill>
                <a:effectLst/>
                <a:latin typeface="+mn-lt"/>
              </a:rPr>
              <a:t>If approved, the trainer will receive a certificate from Louisiana Pathways recognizing the trainer level and approved areas for training (CDA Subject areas). Individuals will be certified as Trainer I, II or III based on their documented education and experience.</a:t>
            </a:r>
            <a:endParaRPr lang="en-US" sz="2400" b="0" i="0" dirty="0">
              <a:solidFill>
                <a:srgbClr val="333333"/>
              </a:solidFill>
              <a:effectLst/>
              <a:latin typeface="+mn-lt"/>
            </a:endParaRPr>
          </a:p>
          <a:p>
            <a:pPr marL="0" marR="0" algn="l" fontAlgn="base">
              <a:spcBef>
                <a:spcPts val="0"/>
              </a:spcBef>
              <a:spcAft>
                <a:spcPts val="0"/>
              </a:spcAft>
            </a:pPr>
            <a:endParaRPr lang="en-US" sz="1400" b="0" i="0" dirty="0">
              <a:solidFill>
                <a:srgbClr val="4F2E8B"/>
              </a:solidFill>
              <a:effectLst/>
              <a:latin typeface="+mn-lt"/>
            </a:endParaRPr>
          </a:p>
          <a:p>
            <a:pPr marL="0" marR="0" algn="l" fontAlgn="base">
              <a:spcBef>
                <a:spcPts val="0"/>
              </a:spcBef>
              <a:spcAft>
                <a:spcPts val="0"/>
              </a:spcAft>
            </a:pPr>
            <a:r>
              <a:rPr lang="en-US" sz="2400" b="0" i="0" dirty="0">
                <a:solidFill>
                  <a:srgbClr val="4F2E8B"/>
                </a:solidFill>
                <a:effectLst/>
                <a:latin typeface="+mn-lt"/>
              </a:rPr>
              <a:t>The approved trainer will then be included in the Louisiana Pathways Trainer Registry, and will receive a unique Pathways trainer identification number which will be included on the continuing education certificates that he/she provides to attendees.</a:t>
            </a:r>
          </a:p>
          <a:p>
            <a:pPr marL="0" marR="0" algn="l" fontAlgn="base">
              <a:spcBef>
                <a:spcPts val="0"/>
              </a:spcBef>
              <a:spcAft>
                <a:spcPts val="0"/>
              </a:spcAft>
            </a:pPr>
            <a:endParaRPr lang="en-US" sz="1400" b="0" i="0" dirty="0">
              <a:solidFill>
                <a:srgbClr val="333333"/>
              </a:solidFill>
              <a:effectLst/>
              <a:latin typeface="+mn-lt"/>
            </a:endParaRPr>
          </a:p>
          <a:p>
            <a:pPr marL="0" marR="0" algn="l" fontAlgn="base">
              <a:spcBef>
                <a:spcPts val="0"/>
              </a:spcBef>
              <a:spcAft>
                <a:spcPts val="1000"/>
              </a:spcAft>
            </a:pPr>
            <a:r>
              <a:rPr lang="en-US" sz="2400" b="1" i="0" dirty="0">
                <a:solidFill>
                  <a:srgbClr val="000000"/>
                </a:solidFill>
                <a:effectLst/>
                <a:latin typeface="+mn-lt"/>
              </a:rPr>
              <a:t>Initial approval and each renewal will be effective for a period of 3 years.</a:t>
            </a:r>
            <a:endParaRPr lang="en-US" sz="2400" b="0" i="0" dirty="0">
              <a:solidFill>
                <a:srgbClr val="333333"/>
              </a:solidFill>
              <a:effectLst/>
              <a:latin typeface="+mn-lt"/>
            </a:endParaRPr>
          </a:p>
          <a:p>
            <a:pPr algn="ctr">
              <a:lnSpc>
                <a:spcPct val="80000"/>
              </a:lnSpc>
              <a:spcBef>
                <a:spcPct val="20000"/>
              </a:spcBef>
              <a:buClr>
                <a:schemeClr val="accent2"/>
              </a:buClr>
              <a:buFont typeface="Arial" charset="0"/>
              <a:buNone/>
              <a:defRPr/>
            </a:pPr>
            <a:endParaRPr lang="en-US" sz="3200" dirty="0">
              <a:solidFill>
                <a:schemeClr val="tx1">
                  <a:tint val="75000"/>
                </a:schemeClr>
              </a:solidFill>
              <a:latin typeface="+mn-lt"/>
            </a:endParaRPr>
          </a:p>
          <a:p>
            <a:pPr algn="ctr">
              <a:lnSpc>
                <a:spcPct val="90000"/>
              </a:lnSpc>
              <a:spcBef>
                <a:spcPct val="20000"/>
              </a:spcBef>
              <a:buClr>
                <a:schemeClr val="accent2"/>
              </a:buClr>
              <a:defRPr/>
            </a:pPr>
            <a:endParaRPr lang="en-US" sz="3200" dirty="0">
              <a:solidFill>
                <a:schemeClr val="tx1">
                  <a:tint val="75000"/>
                </a:schemeClr>
              </a:solidFill>
              <a:latin typeface="+mn-lt"/>
            </a:endParaRPr>
          </a:p>
          <a:p>
            <a:pPr lvl="1" algn="ctr" eaLnBrk="0" hangingPunct="0">
              <a:buFont typeface="Arial" charset="0"/>
              <a:buNone/>
              <a:defRPr/>
            </a:pPr>
            <a:endParaRPr lang="en-US" sz="2400" dirty="0">
              <a:solidFill>
                <a:schemeClr val="tx1">
                  <a:tint val="75000"/>
                </a:schemeClr>
              </a:solidFill>
              <a:latin typeface="+mn-lt"/>
            </a:endParaRPr>
          </a:p>
          <a:p>
            <a:pPr lvl="2" algn="ctr">
              <a:lnSpc>
                <a:spcPct val="90000"/>
              </a:lnSpc>
              <a:spcBef>
                <a:spcPct val="20000"/>
              </a:spcBef>
              <a:buClr>
                <a:schemeClr val="accent2"/>
              </a:buClr>
              <a:defRPr/>
            </a:pPr>
            <a:endParaRPr lang="en-US" sz="2400" dirty="0">
              <a:solidFill>
                <a:schemeClr val="tx1">
                  <a:tint val="75000"/>
                </a:schemeClr>
              </a:solidFill>
              <a:latin typeface="+mn-lt"/>
            </a:endParaRPr>
          </a:p>
          <a:p>
            <a:pPr lvl="1" algn="ctr" eaLnBrk="0" hangingPunct="0">
              <a:spcBef>
                <a:spcPct val="20000"/>
              </a:spcBef>
              <a:buFont typeface="Arial" charset="0"/>
              <a:buNone/>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DB63EECA-CCAA-4E83-AD72-94A9C899F75C}"/>
              </a:ext>
            </a:extLst>
          </p:cNvPr>
          <p:cNvSpPr/>
          <p:nvPr/>
        </p:nvSpPr>
        <p:spPr>
          <a:xfrm>
            <a:off x="6642848"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49F0E66E-A39A-4655-88F1-42C8A05E6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43"/>
    </mc:Choice>
    <mc:Fallback xmlns="">
      <p:transition spd="slow" advTm="4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24CE436-F353-4E4A-A8CD-6947B6445563}"/>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27F6D4DC-F234-4C43-9E62-572B51BA4D01}"/>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29700" name="Picture 3" descr="background.jpg">
            <a:extLst>
              <a:ext uri="{FF2B5EF4-FFF2-40B4-BE49-F238E27FC236}">
                <a16:creationId xmlns:a16="http://schemas.microsoft.com/office/drawing/2014/main" id="{648EC5F5-E621-4EA1-9E35-87132D82E2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BD2F4031-3E55-4280-8FFF-4B6F0A2D4B27}"/>
              </a:ext>
            </a:extLst>
          </p:cNvPr>
          <p:cNvSpPr txBox="1">
            <a:spLocks/>
          </p:cNvSpPr>
          <p:nvPr/>
        </p:nvSpPr>
        <p:spPr bwMode="auto">
          <a:xfrm>
            <a:off x="394447" y="462897"/>
            <a:ext cx="5715000" cy="1143000"/>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6" name="Content Placeholder 2">
            <a:extLst>
              <a:ext uri="{FF2B5EF4-FFF2-40B4-BE49-F238E27FC236}">
                <a16:creationId xmlns:a16="http://schemas.microsoft.com/office/drawing/2014/main" id="{B2B95A79-F7E6-477E-9901-47ABF2AF5328}"/>
              </a:ext>
            </a:extLst>
          </p:cNvPr>
          <p:cNvSpPr txBox="1">
            <a:spLocks/>
          </p:cNvSpPr>
          <p:nvPr/>
        </p:nvSpPr>
        <p:spPr bwMode="auto">
          <a:xfrm>
            <a:off x="457200" y="1546411"/>
            <a:ext cx="7817224" cy="4830763"/>
          </a:xfrm>
          <a:prstGeom prst="rect">
            <a:avLst/>
          </a:prstGeom>
          <a:noFill/>
          <a:ln w="9525">
            <a:noFill/>
            <a:miter lim="800000"/>
            <a:headEnd/>
            <a:tailEnd/>
          </a:ln>
        </p:spPr>
        <p:txBody>
          <a:bodyPr/>
          <a:lstStyle/>
          <a:p>
            <a:pPr algn="l" fontAlgn="base"/>
            <a:endParaRPr lang="en-US" sz="2400" b="1" i="0" dirty="0">
              <a:solidFill>
                <a:srgbClr val="4F2E8B"/>
              </a:solidFill>
              <a:effectLst/>
              <a:latin typeface="Arial" panose="020B0604020202020204" pitchFamily="34" charset="0"/>
            </a:endParaRPr>
          </a:p>
          <a:p>
            <a:pPr algn="l" fontAlgn="base"/>
            <a:r>
              <a:rPr lang="en-US" sz="2400" b="1" i="0" dirty="0">
                <a:solidFill>
                  <a:srgbClr val="4F2E8B"/>
                </a:solidFill>
                <a:effectLst/>
                <a:latin typeface="Arial" panose="020B0604020202020204" pitchFamily="34" charset="0"/>
              </a:rPr>
              <a:t>For Independent Trainers only</a:t>
            </a:r>
            <a:r>
              <a:rPr lang="en-US" sz="2400" b="0" i="0" dirty="0">
                <a:solidFill>
                  <a:srgbClr val="4F2E8B"/>
                </a:solidFill>
                <a:effectLst/>
                <a:latin typeface="Arial" panose="020B0604020202020204" pitchFamily="34" charset="0"/>
              </a:rPr>
              <a:t>:</a:t>
            </a:r>
          </a:p>
          <a:p>
            <a:pPr algn="l" fontAlgn="base"/>
            <a:r>
              <a:rPr lang="en-US" sz="2400" b="0" i="0" dirty="0">
                <a:solidFill>
                  <a:srgbClr val="4F2E8B"/>
                </a:solidFill>
                <a:effectLst/>
                <a:latin typeface="Arial" panose="020B0604020202020204" pitchFamily="34" charset="0"/>
              </a:rPr>
              <a:t>  </a:t>
            </a:r>
          </a:p>
          <a:p>
            <a:pPr algn="l" fontAlgn="base"/>
            <a:r>
              <a:rPr lang="en-US" sz="2400" b="0" i="0" dirty="0">
                <a:solidFill>
                  <a:srgbClr val="4F2E8B"/>
                </a:solidFill>
                <a:effectLst/>
                <a:latin typeface="Arial" panose="020B0604020202020204" pitchFamily="34" charset="0"/>
              </a:rPr>
              <a:t>Documentation of 9 clock hours of training in adult learning/presentation skills appropriate for training child care personnel is required for renewal. </a:t>
            </a:r>
          </a:p>
          <a:p>
            <a:pPr algn="l" fontAlgn="base"/>
            <a:endParaRPr lang="en-US" sz="2400" dirty="0">
              <a:solidFill>
                <a:srgbClr val="4F2E8B"/>
              </a:solidFill>
            </a:endParaRPr>
          </a:p>
          <a:p>
            <a:pPr algn="l" fontAlgn="base"/>
            <a:r>
              <a:rPr lang="en-US" sz="2400" b="0" i="0" dirty="0">
                <a:solidFill>
                  <a:srgbClr val="4F2E8B"/>
                </a:solidFill>
                <a:effectLst/>
                <a:latin typeface="Arial" panose="020B0604020202020204" pitchFamily="34" charset="0"/>
              </a:rPr>
              <a:t>Note: FastTrack trainers will participate in training in adult learning at the discretion of their supervisor/administrator.</a:t>
            </a:r>
            <a:endParaRPr lang="en-US" sz="3200" dirty="0">
              <a:solidFill>
                <a:schemeClr val="tx1">
                  <a:tint val="75000"/>
                </a:schemeClr>
              </a:solidFill>
              <a:latin typeface="+mn-lt"/>
            </a:endParaRPr>
          </a:p>
          <a:p>
            <a:pPr algn="ctr">
              <a:lnSpc>
                <a:spcPct val="90000"/>
              </a:lnSpc>
              <a:spcBef>
                <a:spcPct val="20000"/>
              </a:spcBef>
              <a:buClr>
                <a:schemeClr val="accent2"/>
              </a:buClr>
              <a:defRPr/>
            </a:pPr>
            <a:endParaRPr lang="en-US" sz="3200" dirty="0">
              <a:solidFill>
                <a:schemeClr val="tx1">
                  <a:tint val="75000"/>
                </a:schemeClr>
              </a:solidFill>
              <a:latin typeface="+mn-lt"/>
            </a:endParaRPr>
          </a:p>
          <a:p>
            <a:pPr lvl="1" algn="ctr" eaLnBrk="0" hangingPunct="0">
              <a:buFont typeface="Arial" charset="0"/>
              <a:buNone/>
              <a:defRPr/>
            </a:pPr>
            <a:endParaRPr lang="en-US" sz="2400" dirty="0">
              <a:solidFill>
                <a:schemeClr val="tx1">
                  <a:tint val="75000"/>
                </a:schemeClr>
              </a:solidFill>
              <a:latin typeface="+mn-lt"/>
            </a:endParaRPr>
          </a:p>
          <a:p>
            <a:pPr lvl="2" algn="ctr">
              <a:lnSpc>
                <a:spcPct val="90000"/>
              </a:lnSpc>
              <a:spcBef>
                <a:spcPct val="20000"/>
              </a:spcBef>
              <a:buClr>
                <a:schemeClr val="accent2"/>
              </a:buClr>
              <a:defRPr/>
            </a:pPr>
            <a:endParaRPr lang="en-US" sz="2400" dirty="0">
              <a:solidFill>
                <a:schemeClr val="tx1">
                  <a:tint val="75000"/>
                </a:schemeClr>
              </a:solidFill>
              <a:latin typeface="+mn-lt"/>
            </a:endParaRPr>
          </a:p>
          <a:p>
            <a:pPr lvl="1" algn="ctr" eaLnBrk="0" hangingPunct="0">
              <a:spcBef>
                <a:spcPct val="20000"/>
              </a:spcBef>
              <a:buFont typeface="Arial" charset="0"/>
              <a:buNone/>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DB63EECA-CCAA-4E83-AD72-94A9C899F75C}"/>
              </a:ext>
            </a:extLst>
          </p:cNvPr>
          <p:cNvSpPr/>
          <p:nvPr/>
        </p:nvSpPr>
        <p:spPr>
          <a:xfrm>
            <a:off x="6642848"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13F3A65A-2648-43C2-8E77-34FB9C406E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42197449"/>
      </p:ext>
    </p:extLst>
  </p:cSld>
  <p:clrMapOvr>
    <a:masterClrMapping/>
  </p:clrMapOvr>
  <mc:AlternateContent xmlns:mc="http://schemas.openxmlformats.org/markup-compatibility/2006" xmlns:p14="http://schemas.microsoft.com/office/powerpoint/2010/main">
    <mc:Choice Requires="p14">
      <p:transition spd="slow" p14:dur="2000" advTm="23800"/>
    </mc:Choice>
    <mc:Fallback xmlns="">
      <p:transition spd="slow" advTm="2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389C890A-C4D6-4CEA-97E2-CEC2CBEE02A2}"/>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148FF2DB-933D-4E0F-BC52-EEC5AFD8BCEC}"/>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30724" name="Picture 3" descr="background.jpg">
            <a:extLst>
              <a:ext uri="{FF2B5EF4-FFF2-40B4-BE49-F238E27FC236}">
                <a16:creationId xmlns:a16="http://schemas.microsoft.com/office/drawing/2014/main" id="{E8F26C9C-B1C7-4CF8-B35C-7CDC1B933E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13EDC9AB-DBC9-45E6-9593-53A02778371F}"/>
              </a:ext>
            </a:extLst>
          </p:cNvPr>
          <p:cNvSpPr txBox="1">
            <a:spLocks/>
          </p:cNvSpPr>
          <p:nvPr/>
        </p:nvSpPr>
        <p:spPr bwMode="auto">
          <a:xfrm>
            <a:off x="457200" y="663388"/>
            <a:ext cx="5715000" cy="784412"/>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6" name="Content Placeholder 2">
            <a:extLst>
              <a:ext uri="{FF2B5EF4-FFF2-40B4-BE49-F238E27FC236}">
                <a16:creationId xmlns:a16="http://schemas.microsoft.com/office/drawing/2014/main" id="{B8629547-A8E3-495D-AFA2-5B37A6D00EBF}"/>
              </a:ext>
            </a:extLst>
          </p:cNvPr>
          <p:cNvSpPr txBox="1">
            <a:spLocks/>
          </p:cNvSpPr>
          <p:nvPr/>
        </p:nvSpPr>
        <p:spPr bwMode="auto">
          <a:xfrm>
            <a:off x="439271" y="1510553"/>
            <a:ext cx="8229600" cy="4830763"/>
          </a:xfrm>
          <a:prstGeom prst="rect">
            <a:avLst/>
          </a:prstGeom>
          <a:noFill/>
          <a:ln w="9525">
            <a:noFill/>
            <a:miter lim="800000"/>
            <a:headEnd/>
            <a:tailEnd/>
          </a:ln>
        </p:spPr>
        <p:txBody>
          <a:bodyPr/>
          <a:lstStyle/>
          <a:p>
            <a:pPr>
              <a:lnSpc>
                <a:spcPct val="8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Train the Trainer Guidelines</a:t>
            </a:r>
          </a:p>
          <a:p>
            <a:pPr>
              <a:lnSpc>
                <a:spcPct val="80000"/>
              </a:lnSpc>
              <a:spcBef>
                <a:spcPct val="20000"/>
              </a:spcBef>
              <a:buClr>
                <a:schemeClr val="accent4">
                  <a:lumMod val="50000"/>
                </a:schemeClr>
              </a:buClr>
              <a:buFont typeface="Arial" pitchFamily="34" charset="0"/>
              <a:buChar char="•"/>
              <a:defRPr/>
            </a:pPr>
            <a:endParaRPr lang="en-US" sz="900" b="1" u="sng" dirty="0">
              <a:solidFill>
                <a:schemeClr val="accent4">
                  <a:lumMod val="75000"/>
                </a:schemeClr>
              </a:solidFill>
              <a:latin typeface="+mn-lt"/>
            </a:endParaRPr>
          </a:p>
          <a:p>
            <a:pPr>
              <a:lnSpc>
                <a:spcPct val="80000"/>
              </a:lnSpc>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Train the Trainer Presenters must have documented expertise in adult learning and have extensive experience in training adults. </a:t>
            </a:r>
          </a:p>
          <a:p>
            <a:pPr>
              <a:lnSpc>
                <a:spcPct val="80000"/>
              </a:lnSpc>
              <a:spcBef>
                <a:spcPct val="20000"/>
              </a:spcBef>
              <a:buClr>
                <a:schemeClr val="accent4">
                  <a:lumMod val="50000"/>
                </a:schemeClr>
              </a:buClr>
              <a:buFont typeface="Arial" pitchFamily="34" charset="0"/>
              <a:buChar char="•"/>
              <a:defRPr/>
            </a:pPr>
            <a:endParaRPr lang="en-US" sz="3200" dirty="0">
              <a:solidFill>
                <a:schemeClr val="accent4">
                  <a:lumMod val="75000"/>
                </a:schemeClr>
              </a:solidFill>
              <a:latin typeface="+mn-lt"/>
            </a:endParaRPr>
          </a:p>
          <a:p>
            <a:pPr>
              <a:lnSpc>
                <a:spcPct val="80000"/>
              </a:lnSpc>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Train the Trainer Topics--Must be relevant to adult learning</a:t>
            </a:r>
          </a:p>
          <a:p>
            <a:pPr lvl="1">
              <a:lnSpc>
                <a:spcPct val="80000"/>
              </a:lnSpc>
              <a:spcBef>
                <a:spcPct val="20000"/>
              </a:spcBef>
              <a:buClr>
                <a:schemeClr val="accent4">
                  <a:lumMod val="50000"/>
                </a:schemeClr>
              </a:buClr>
              <a:buFont typeface="Arial" pitchFamily="34" charset="0"/>
              <a:buChar char="•"/>
              <a:defRPr/>
            </a:pPr>
            <a:r>
              <a:rPr lang="en-US" sz="2800" b="1" dirty="0">
                <a:solidFill>
                  <a:schemeClr val="accent4">
                    <a:lumMod val="75000"/>
                  </a:schemeClr>
                </a:solidFill>
                <a:latin typeface="+mn-lt"/>
              </a:rPr>
              <a:t>Examples of Accepted Topics</a:t>
            </a:r>
          </a:p>
          <a:p>
            <a:pPr lvl="2">
              <a:lnSpc>
                <a:spcPct val="80000"/>
              </a:lnSpc>
              <a:spcBef>
                <a:spcPct val="20000"/>
              </a:spcBef>
              <a:buClr>
                <a:schemeClr val="accent4">
                  <a:lumMod val="50000"/>
                </a:schemeClr>
              </a:buClr>
              <a:buFont typeface="Arial" pitchFamily="34" charset="0"/>
              <a:buChar char="•"/>
              <a:defRPr/>
            </a:pPr>
            <a:r>
              <a:rPr lang="en-US" sz="2400" dirty="0">
                <a:solidFill>
                  <a:schemeClr val="accent4">
                    <a:lumMod val="75000"/>
                  </a:schemeClr>
                </a:solidFill>
                <a:latin typeface="+mn-lt"/>
              </a:rPr>
              <a:t>How to use audio visual aids</a:t>
            </a:r>
          </a:p>
          <a:p>
            <a:pPr lvl="2">
              <a:lnSpc>
                <a:spcPct val="80000"/>
              </a:lnSpc>
              <a:spcBef>
                <a:spcPct val="20000"/>
              </a:spcBef>
              <a:buClr>
                <a:schemeClr val="accent4">
                  <a:lumMod val="50000"/>
                </a:schemeClr>
              </a:buClr>
              <a:buFont typeface="Arial" pitchFamily="34" charset="0"/>
              <a:buChar char="•"/>
              <a:defRPr/>
            </a:pPr>
            <a:r>
              <a:rPr lang="en-US" sz="2400" dirty="0">
                <a:solidFill>
                  <a:schemeClr val="accent4">
                    <a:lumMod val="75000"/>
                  </a:schemeClr>
                </a:solidFill>
                <a:latin typeface="+mn-lt"/>
              </a:rPr>
              <a:t>Activities for icebreakers &amp; small groups</a:t>
            </a:r>
          </a:p>
          <a:p>
            <a:pPr lvl="2">
              <a:lnSpc>
                <a:spcPct val="80000"/>
              </a:lnSpc>
              <a:spcBef>
                <a:spcPct val="20000"/>
              </a:spcBef>
              <a:buClr>
                <a:schemeClr val="accent4">
                  <a:lumMod val="50000"/>
                </a:schemeClr>
              </a:buClr>
              <a:buFont typeface="Arial" pitchFamily="34" charset="0"/>
              <a:buChar char="•"/>
              <a:defRPr/>
            </a:pPr>
            <a:r>
              <a:rPr lang="en-US" sz="2400" dirty="0">
                <a:solidFill>
                  <a:schemeClr val="accent4">
                    <a:lumMod val="75000"/>
                  </a:schemeClr>
                </a:solidFill>
                <a:latin typeface="+mn-lt"/>
              </a:rPr>
              <a:t>Facilitation skills</a:t>
            </a:r>
          </a:p>
        </p:txBody>
      </p:sp>
      <p:sp>
        <p:nvSpPr>
          <p:cNvPr id="2" name="Rectangle 1">
            <a:extLst>
              <a:ext uri="{FF2B5EF4-FFF2-40B4-BE49-F238E27FC236}">
                <a16:creationId xmlns:a16="http://schemas.microsoft.com/office/drawing/2014/main" id="{156832AD-C6BC-4862-85D6-054F764EAB77}"/>
              </a:ext>
            </a:extLst>
          </p:cNvPr>
          <p:cNvSpPr/>
          <p:nvPr/>
        </p:nvSpPr>
        <p:spPr>
          <a:xfrm>
            <a:off x="6714565"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4ABC9EFE-C8B1-47B5-9520-B469AEF120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67"/>
    </mc:Choice>
    <mc:Fallback xmlns="">
      <p:transition spd="slow" advTm="3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CB39F6A-E712-4787-9537-EF0BBFBFABB1}"/>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FEA2E15D-433D-4940-B29C-CEDA49F7E104}"/>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31748" name="Picture 3" descr="background.jpg">
            <a:extLst>
              <a:ext uri="{FF2B5EF4-FFF2-40B4-BE49-F238E27FC236}">
                <a16:creationId xmlns:a16="http://schemas.microsoft.com/office/drawing/2014/main" id="{400F7827-F790-4DAA-87AF-61A9B983A7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337AF1C-61A4-4380-A352-F9DBFD1A84A8}"/>
              </a:ext>
            </a:extLst>
          </p:cNvPr>
          <p:cNvSpPr txBox="1">
            <a:spLocks/>
          </p:cNvSpPr>
          <p:nvPr/>
        </p:nvSpPr>
        <p:spPr bwMode="auto">
          <a:xfrm>
            <a:off x="457200" y="564776"/>
            <a:ext cx="5715000" cy="891988"/>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6" name="Content Placeholder 2">
            <a:extLst>
              <a:ext uri="{FF2B5EF4-FFF2-40B4-BE49-F238E27FC236}">
                <a16:creationId xmlns:a16="http://schemas.microsoft.com/office/drawing/2014/main" id="{AA648E20-8C35-479B-A28D-C8A4311444EC}"/>
              </a:ext>
            </a:extLst>
          </p:cNvPr>
          <p:cNvSpPr txBox="1">
            <a:spLocks/>
          </p:cNvSpPr>
          <p:nvPr/>
        </p:nvSpPr>
        <p:spPr bwMode="auto">
          <a:xfrm>
            <a:off x="349624" y="1456765"/>
            <a:ext cx="7862048" cy="4839727"/>
          </a:xfrm>
          <a:prstGeom prst="rect">
            <a:avLst/>
          </a:prstGeom>
          <a:noFill/>
          <a:ln w="9525">
            <a:noFill/>
            <a:miter lim="800000"/>
            <a:headEnd/>
            <a:tailEnd/>
          </a:ln>
        </p:spPr>
        <p:txBody>
          <a:bodyPr/>
          <a:lstStyle/>
          <a:p>
            <a:pPr>
              <a:lnSpc>
                <a:spcPct val="8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Train the Trainer Guidelines</a:t>
            </a:r>
          </a:p>
          <a:p>
            <a:pPr>
              <a:lnSpc>
                <a:spcPct val="80000"/>
              </a:lnSpc>
              <a:spcBef>
                <a:spcPct val="20000"/>
              </a:spcBef>
              <a:buClr>
                <a:schemeClr val="accent4">
                  <a:lumMod val="50000"/>
                </a:schemeClr>
              </a:buClr>
              <a:buFont typeface="Arial" pitchFamily="34" charset="0"/>
              <a:buChar char="•"/>
              <a:defRPr/>
            </a:pPr>
            <a:endParaRPr lang="en-US" sz="900" b="1" u="sng" dirty="0">
              <a:solidFill>
                <a:schemeClr val="accent4">
                  <a:lumMod val="75000"/>
                </a:schemeClr>
              </a:solidFill>
              <a:latin typeface="+mn-lt"/>
            </a:endParaRPr>
          </a:p>
          <a:p>
            <a:pPr lvl="1">
              <a:lnSpc>
                <a:spcPct val="80000"/>
              </a:lnSpc>
              <a:spcBef>
                <a:spcPct val="20000"/>
              </a:spcBef>
              <a:buClr>
                <a:schemeClr val="accent4">
                  <a:lumMod val="50000"/>
                </a:schemeClr>
              </a:buClr>
              <a:buFont typeface="Arial" pitchFamily="34" charset="0"/>
              <a:buChar char="•"/>
              <a:defRPr/>
            </a:pPr>
            <a:r>
              <a:rPr lang="en-US" sz="2800" b="1" dirty="0">
                <a:solidFill>
                  <a:schemeClr val="accent4">
                    <a:lumMod val="75000"/>
                  </a:schemeClr>
                </a:solidFill>
                <a:latin typeface="Arial" charset="0"/>
              </a:rPr>
              <a:t>Examples of Accepted Topics</a:t>
            </a:r>
          </a:p>
          <a:p>
            <a:pPr lvl="2">
              <a:lnSpc>
                <a:spcPct val="80000"/>
              </a:lnSpc>
              <a:spcBef>
                <a:spcPct val="20000"/>
              </a:spcBef>
              <a:buClr>
                <a:schemeClr val="accent4">
                  <a:lumMod val="50000"/>
                </a:schemeClr>
              </a:buClr>
              <a:buFont typeface="Arial" pitchFamily="34" charset="0"/>
              <a:buChar char="•"/>
              <a:defRPr/>
            </a:pPr>
            <a:r>
              <a:rPr lang="en-US" sz="2400" dirty="0">
                <a:solidFill>
                  <a:schemeClr val="accent4">
                    <a:lumMod val="75000"/>
                  </a:schemeClr>
                </a:solidFill>
                <a:latin typeface="Arial" charset="0"/>
              </a:rPr>
              <a:t>Programs designed to improve presentation </a:t>
            </a:r>
          </a:p>
          <a:p>
            <a:pPr lvl="2">
              <a:lnSpc>
                <a:spcPct val="80000"/>
              </a:lnSpc>
              <a:spcBef>
                <a:spcPct val="20000"/>
              </a:spcBef>
              <a:buClr>
                <a:schemeClr val="accent4">
                  <a:lumMod val="50000"/>
                </a:schemeClr>
              </a:buClr>
              <a:buFont typeface="Arial" pitchFamily="34" charset="0"/>
              <a:buChar char="•"/>
              <a:defRPr/>
            </a:pPr>
            <a:r>
              <a:rPr lang="en-US" sz="2400" dirty="0">
                <a:solidFill>
                  <a:schemeClr val="accent4">
                    <a:lumMod val="75000"/>
                  </a:schemeClr>
                </a:solidFill>
                <a:latin typeface="Arial" charset="0"/>
              </a:rPr>
              <a:t>Design of training materials or planning &amp; evaluating training</a:t>
            </a:r>
          </a:p>
          <a:p>
            <a:pPr lvl="2">
              <a:lnSpc>
                <a:spcPct val="80000"/>
              </a:lnSpc>
              <a:spcBef>
                <a:spcPct val="20000"/>
              </a:spcBef>
              <a:buClr>
                <a:schemeClr val="accent4">
                  <a:lumMod val="50000"/>
                </a:schemeClr>
              </a:buClr>
              <a:buFont typeface="Arial" pitchFamily="34" charset="0"/>
              <a:buChar char="•"/>
              <a:defRPr/>
            </a:pPr>
            <a:r>
              <a:rPr lang="en-US" sz="2400" dirty="0">
                <a:solidFill>
                  <a:schemeClr val="accent4">
                    <a:lumMod val="75000"/>
                  </a:schemeClr>
                </a:solidFill>
                <a:latin typeface="Arial" charset="0"/>
              </a:rPr>
              <a:t>Sessions to motivate persons to implement new techniques in training sessions</a:t>
            </a:r>
          </a:p>
          <a:p>
            <a:pPr>
              <a:lnSpc>
                <a:spcPct val="80000"/>
              </a:lnSpc>
              <a:spcBef>
                <a:spcPct val="20000"/>
              </a:spcBef>
              <a:buClr>
                <a:schemeClr val="accent4">
                  <a:lumMod val="50000"/>
                </a:schemeClr>
              </a:buClr>
              <a:buFont typeface="Arial" pitchFamily="34" charset="0"/>
              <a:buChar char="•"/>
              <a:defRPr/>
            </a:pPr>
            <a:endParaRPr lang="en-US" sz="1700" dirty="0">
              <a:solidFill>
                <a:schemeClr val="accent4">
                  <a:lumMod val="75000"/>
                </a:schemeClr>
              </a:solidFill>
              <a:latin typeface="+mn-lt"/>
            </a:endParaRPr>
          </a:p>
          <a:p>
            <a:pPr lvl="1">
              <a:lnSpc>
                <a:spcPct val="80000"/>
              </a:lnSpc>
              <a:spcBef>
                <a:spcPct val="20000"/>
              </a:spcBef>
              <a:buClr>
                <a:schemeClr val="accent4">
                  <a:lumMod val="50000"/>
                </a:schemeClr>
              </a:buClr>
              <a:buFont typeface="Arial" pitchFamily="34" charset="0"/>
              <a:buChar char="•"/>
              <a:defRPr/>
            </a:pPr>
            <a:r>
              <a:rPr lang="en-US" sz="2800" b="1" dirty="0">
                <a:solidFill>
                  <a:schemeClr val="accent4">
                    <a:lumMod val="75000"/>
                  </a:schemeClr>
                </a:solidFill>
                <a:latin typeface="+mn-lt"/>
              </a:rPr>
              <a:t>Examples of Unaccepted Topics</a:t>
            </a:r>
          </a:p>
          <a:p>
            <a:pPr lvl="2">
              <a:lnSpc>
                <a:spcPct val="80000"/>
              </a:lnSpc>
              <a:spcBef>
                <a:spcPct val="20000"/>
              </a:spcBef>
              <a:buClr>
                <a:schemeClr val="accent4">
                  <a:lumMod val="50000"/>
                </a:schemeClr>
              </a:buClr>
              <a:buFont typeface="Arial" pitchFamily="34" charset="0"/>
              <a:buChar char="•"/>
              <a:defRPr/>
            </a:pPr>
            <a:r>
              <a:rPr lang="en-US" sz="2400" dirty="0">
                <a:solidFill>
                  <a:schemeClr val="accent4">
                    <a:lumMod val="75000"/>
                  </a:schemeClr>
                </a:solidFill>
                <a:latin typeface="+mn-lt"/>
              </a:rPr>
              <a:t>Train the trainer sessions used to teach content </a:t>
            </a:r>
          </a:p>
          <a:p>
            <a:pPr lvl="2">
              <a:lnSpc>
                <a:spcPct val="80000"/>
              </a:lnSpc>
              <a:spcBef>
                <a:spcPct val="20000"/>
              </a:spcBef>
              <a:buClr>
                <a:schemeClr val="accent4">
                  <a:lumMod val="50000"/>
                </a:schemeClr>
              </a:buClr>
              <a:buFont typeface="Arial" pitchFamily="34" charset="0"/>
              <a:buChar char="•"/>
              <a:defRPr/>
            </a:pPr>
            <a:r>
              <a:rPr lang="en-US" sz="2400" dirty="0">
                <a:solidFill>
                  <a:schemeClr val="accent4">
                    <a:lumMod val="75000"/>
                  </a:schemeClr>
                </a:solidFill>
                <a:latin typeface="+mn-lt"/>
              </a:rPr>
              <a:t>How to use a particular curriculum or parent education curriculum</a:t>
            </a:r>
          </a:p>
          <a:p>
            <a:pPr lvl="2">
              <a:lnSpc>
                <a:spcPct val="80000"/>
              </a:lnSpc>
              <a:spcBef>
                <a:spcPct val="20000"/>
              </a:spcBef>
              <a:buClr>
                <a:schemeClr val="accent4">
                  <a:lumMod val="50000"/>
                </a:schemeClr>
              </a:buClr>
              <a:buFont typeface="Arial" pitchFamily="34" charset="0"/>
              <a:buChar char="•"/>
              <a:defRPr/>
            </a:pPr>
            <a:r>
              <a:rPr lang="en-US" sz="2400" dirty="0">
                <a:solidFill>
                  <a:schemeClr val="accent4">
                    <a:lumMod val="75000"/>
                  </a:schemeClr>
                </a:solidFill>
                <a:latin typeface="+mn-lt"/>
              </a:rPr>
              <a:t>Sessions designed to improve Director skills</a:t>
            </a:r>
          </a:p>
        </p:txBody>
      </p:sp>
      <p:sp>
        <p:nvSpPr>
          <p:cNvPr id="2" name="Rectangle 1">
            <a:extLst>
              <a:ext uri="{FF2B5EF4-FFF2-40B4-BE49-F238E27FC236}">
                <a16:creationId xmlns:a16="http://schemas.microsoft.com/office/drawing/2014/main" id="{F649BB09-5BB6-4E49-8DCD-3A624B1400B3}"/>
              </a:ext>
            </a:extLst>
          </p:cNvPr>
          <p:cNvSpPr/>
          <p:nvPr/>
        </p:nvSpPr>
        <p:spPr>
          <a:xfrm>
            <a:off x="6642848"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5C7138EC-C2AD-4084-BCB1-EDF6AC0001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71"/>
    </mc:Choice>
    <mc:Fallback xmlns="">
      <p:transition spd="slow" advTm="4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6411739-A82C-4FEA-8C9B-C5A950477E17}"/>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78808148-0DB9-490D-87B5-B89F8269FB0B}"/>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32772" name="Picture 3" descr="background.jpg">
            <a:extLst>
              <a:ext uri="{FF2B5EF4-FFF2-40B4-BE49-F238E27FC236}">
                <a16:creationId xmlns:a16="http://schemas.microsoft.com/office/drawing/2014/main" id="{F349708B-4F4E-46FB-835E-7410C261C1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54BA466-6327-49B6-A296-8408D36F3A90}"/>
              </a:ext>
            </a:extLst>
          </p:cNvPr>
          <p:cNvSpPr txBox="1">
            <a:spLocks/>
          </p:cNvSpPr>
          <p:nvPr/>
        </p:nvSpPr>
        <p:spPr bwMode="auto">
          <a:xfrm>
            <a:off x="313765" y="597367"/>
            <a:ext cx="5715000" cy="1143000"/>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6" name="Content Placeholder 2">
            <a:extLst>
              <a:ext uri="{FF2B5EF4-FFF2-40B4-BE49-F238E27FC236}">
                <a16:creationId xmlns:a16="http://schemas.microsoft.com/office/drawing/2014/main" id="{FB3E39AC-715B-4ED4-B15C-6F14ED426E19}"/>
              </a:ext>
            </a:extLst>
          </p:cNvPr>
          <p:cNvSpPr txBox="1">
            <a:spLocks/>
          </p:cNvSpPr>
          <p:nvPr/>
        </p:nvSpPr>
        <p:spPr bwMode="auto">
          <a:xfrm>
            <a:off x="268941" y="1680881"/>
            <a:ext cx="8207188" cy="4579752"/>
          </a:xfrm>
          <a:prstGeom prst="rect">
            <a:avLst/>
          </a:prstGeom>
          <a:noFill/>
          <a:ln w="9525">
            <a:noFill/>
            <a:miter lim="800000"/>
            <a:headEnd/>
            <a:tailEnd/>
          </a:ln>
        </p:spPr>
        <p:txBody>
          <a:bodyPr/>
          <a:lstStyle/>
          <a:p>
            <a:pPr>
              <a:lnSpc>
                <a:spcPct val="80000"/>
              </a:lnSpc>
              <a:spcBef>
                <a:spcPct val="20000"/>
              </a:spcBef>
              <a:buClr>
                <a:schemeClr val="accent4">
                  <a:lumMod val="50000"/>
                </a:schemeClr>
              </a:buClr>
              <a:buFont typeface="Arial" pitchFamily="34" charset="0"/>
              <a:buChar char="•"/>
              <a:defRPr/>
            </a:pPr>
            <a:r>
              <a:rPr lang="en-US" sz="3400" dirty="0">
                <a:solidFill>
                  <a:schemeClr val="accent4">
                    <a:lumMod val="75000"/>
                  </a:schemeClr>
                </a:solidFill>
                <a:latin typeface="+mn-lt"/>
              </a:rPr>
              <a:t>Documenting Train the Trainer Hours</a:t>
            </a:r>
          </a:p>
          <a:p>
            <a:pPr lvl="1">
              <a:lnSpc>
                <a:spcPct val="80000"/>
              </a:lnSpc>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Conferences </a:t>
            </a:r>
          </a:p>
          <a:p>
            <a:pPr lvl="2">
              <a:lnSpc>
                <a:spcPct val="8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rPr>
              <a:t>Photocopy of certificate and/or have presenter sign the session description, photocopy of notes/handouts</a:t>
            </a:r>
          </a:p>
          <a:p>
            <a:pPr lvl="1">
              <a:lnSpc>
                <a:spcPct val="80000"/>
              </a:lnSpc>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ASTD (American Society for Training &amp; Development) Meetings—1 clock hr </a:t>
            </a:r>
            <a:r>
              <a:rPr lang="en-US" sz="1200" dirty="0">
                <a:solidFill>
                  <a:schemeClr val="accent4">
                    <a:lumMod val="75000"/>
                  </a:schemeClr>
                </a:solidFill>
                <a:latin typeface="+mn-lt"/>
              </a:rPr>
              <a:t>(not all topics will count)</a:t>
            </a:r>
          </a:p>
          <a:p>
            <a:pPr lvl="2">
              <a:lnSpc>
                <a:spcPct val="8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rPr>
              <a:t>Copy of email or brochure with workshop information and photocopy of receipt, copies of notes/handouts</a:t>
            </a:r>
          </a:p>
          <a:p>
            <a:pPr lvl="1">
              <a:lnSpc>
                <a:spcPct val="80000"/>
              </a:lnSpc>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College Classes</a:t>
            </a:r>
          </a:p>
          <a:p>
            <a:pPr lvl="2">
              <a:lnSpc>
                <a:spcPct val="8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rPr>
              <a:t>Transcript or grade report</a:t>
            </a:r>
          </a:p>
          <a:p>
            <a:pPr lvl="2">
              <a:lnSpc>
                <a:spcPct val="80000"/>
              </a:lnSpc>
              <a:spcBef>
                <a:spcPct val="20000"/>
              </a:spcBef>
              <a:buClr>
                <a:schemeClr val="accent4">
                  <a:lumMod val="50000"/>
                </a:schemeClr>
              </a:buClr>
              <a:buFont typeface="Arial" pitchFamily="34" charset="0"/>
              <a:buChar char="•"/>
              <a:defRPr/>
            </a:pPr>
            <a:endParaRPr lang="en-US" sz="2800" dirty="0">
              <a:solidFill>
                <a:schemeClr val="accent4">
                  <a:lumMod val="75000"/>
                </a:schemeClr>
              </a:solidFill>
              <a:latin typeface="+mn-lt"/>
            </a:endParaRPr>
          </a:p>
          <a:p>
            <a:pPr lvl="1" algn="ctr">
              <a:lnSpc>
                <a:spcPct val="80000"/>
              </a:lnSpc>
              <a:spcBef>
                <a:spcPct val="20000"/>
              </a:spcBef>
              <a:defRPr/>
            </a:pPr>
            <a:endParaRPr lang="en-US" sz="17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271A78B7-7532-444F-9EC1-AFDEBDBAEB4A}"/>
              </a:ext>
            </a:extLst>
          </p:cNvPr>
          <p:cNvSpPr/>
          <p:nvPr/>
        </p:nvSpPr>
        <p:spPr>
          <a:xfrm>
            <a:off x="6893859"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F9914174-462F-4168-8ECA-3447150DA3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013"/>
    </mc:Choice>
    <mc:Fallback xmlns="">
      <p:transition spd="slow" advTm="4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2DDF9A61-FBBA-46C4-AC32-1B2294F4315E}"/>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14DB4CDF-2F5A-4CDC-991E-1C05BAEC223E}"/>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33796" name="Picture 3" descr="background.jpg">
            <a:extLst>
              <a:ext uri="{FF2B5EF4-FFF2-40B4-BE49-F238E27FC236}">
                <a16:creationId xmlns:a16="http://schemas.microsoft.com/office/drawing/2014/main" id="{4808BB3B-C7D6-431D-93E4-A50F19B23E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FBAA060-9DA3-464F-BF00-BE5E79E4E318}"/>
              </a:ext>
            </a:extLst>
          </p:cNvPr>
          <p:cNvSpPr txBox="1">
            <a:spLocks/>
          </p:cNvSpPr>
          <p:nvPr/>
        </p:nvSpPr>
        <p:spPr bwMode="auto">
          <a:xfrm>
            <a:off x="457200" y="749767"/>
            <a:ext cx="5715000" cy="667871"/>
          </a:xfrm>
          <a:prstGeom prst="rect">
            <a:avLst/>
          </a:prstGeom>
          <a:noFill/>
          <a:ln w="9525">
            <a:noFill/>
            <a:miter lim="800000"/>
            <a:headEnd/>
            <a:tailEnd/>
          </a:ln>
        </p:spPr>
        <p:txBody>
          <a:bodyPr anchor="ctr"/>
          <a:lstStyle/>
          <a:p>
            <a:pPr algn="ctr" eaLnBrk="0" hangingPunct="0">
              <a:defRPr/>
            </a:pPr>
            <a:r>
              <a:rPr lang="en-US" sz="4400" dirty="0">
                <a:solidFill>
                  <a:schemeClr val="accent4">
                    <a:lumMod val="50000"/>
                  </a:schemeClr>
                </a:solidFill>
                <a:latin typeface="+mj-lt"/>
                <a:ea typeface="+mj-ea"/>
                <a:cs typeface="+mj-cs"/>
              </a:rPr>
              <a:t>Trainer Approval</a:t>
            </a:r>
          </a:p>
        </p:txBody>
      </p:sp>
      <p:sp>
        <p:nvSpPr>
          <p:cNvPr id="6" name="Content Placeholder 2">
            <a:extLst>
              <a:ext uri="{FF2B5EF4-FFF2-40B4-BE49-F238E27FC236}">
                <a16:creationId xmlns:a16="http://schemas.microsoft.com/office/drawing/2014/main" id="{457DD2DF-3135-4B79-9B33-E49CC154F8AC}"/>
              </a:ext>
            </a:extLst>
          </p:cNvPr>
          <p:cNvSpPr txBox="1">
            <a:spLocks/>
          </p:cNvSpPr>
          <p:nvPr/>
        </p:nvSpPr>
        <p:spPr bwMode="auto">
          <a:xfrm>
            <a:off x="206189" y="1680883"/>
            <a:ext cx="7853082" cy="4830763"/>
          </a:xfrm>
          <a:prstGeom prst="rect">
            <a:avLst/>
          </a:prstGeom>
          <a:noFill/>
          <a:ln w="9525">
            <a:noFill/>
            <a:miter lim="800000"/>
            <a:headEnd/>
            <a:tailEnd/>
          </a:ln>
        </p:spPr>
        <p:txBody>
          <a:bodyPr/>
          <a:lstStyle/>
          <a:p>
            <a:pPr>
              <a:lnSpc>
                <a:spcPct val="80000"/>
              </a:lnSpc>
              <a:spcBef>
                <a:spcPct val="20000"/>
              </a:spcBef>
              <a:buClr>
                <a:schemeClr val="accent4">
                  <a:lumMod val="50000"/>
                </a:schemeClr>
              </a:buClr>
              <a:buFont typeface="Arial" pitchFamily="34" charset="0"/>
              <a:buChar char="•"/>
              <a:defRPr/>
            </a:pPr>
            <a:r>
              <a:rPr lang="en-US" sz="3600" dirty="0">
                <a:solidFill>
                  <a:schemeClr val="accent4">
                    <a:lumMod val="75000"/>
                  </a:schemeClr>
                </a:solidFill>
                <a:latin typeface="+mn-lt"/>
              </a:rPr>
              <a:t>Documenting Train the Trainer Hours</a:t>
            </a:r>
          </a:p>
          <a:p>
            <a:pPr lvl="1">
              <a:lnSpc>
                <a:spcPct val="80000"/>
              </a:lnSpc>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Toastmasters Meetings—1 clock hr</a:t>
            </a:r>
          </a:p>
          <a:p>
            <a:pPr lvl="2">
              <a:lnSpc>
                <a:spcPct val="8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rPr>
              <a:t>Copy of agenda signed by meeting chairperson</a:t>
            </a:r>
          </a:p>
          <a:p>
            <a:pPr lvl="1">
              <a:lnSpc>
                <a:spcPct val="80000"/>
              </a:lnSpc>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Workshops &amp; seminars</a:t>
            </a:r>
          </a:p>
          <a:p>
            <a:pPr lvl="2">
              <a:lnSpc>
                <a:spcPct val="8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rPr>
              <a:t>Copy of Certificates (includes name, date, topic, # hrs, &amp; presenter signature)</a:t>
            </a:r>
          </a:p>
          <a:p>
            <a:pPr lvl="1">
              <a:lnSpc>
                <a:spcPct val="80000"/>
              </a:lnSpc>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Article Summaries—1 clock hr (maximum of 3 per renewal period)</a:t>
            </a:r>
          </a:p>
          <a:p>
            <a:pPr lvl="2">
              <a:lnSpc>
                <a:spcPct val="80000"/>
              </a:lnSpc>
              <a:spcBef>
                <a:spcPct val="20000"/>
              </a:spcBef>
              <a:buClr>
                <a:schemeClr val="accent4">
                  <a:lumMod val="50000"/>
                </a:schemeClr>
              </a:buClr>
              <a:buFont typeface="Arial" pitchFamily="34" charset="0"/>
              <a:buChar char="•"/>
              <a:defRPr/>
            </a:pPr>
            <a:r>
              <a:rPr lang="en-US" sz="2800" dirty="0">
                <a:solidFill>
                  <a:schemeClr val="accent4">
                    <a:lumMod val="75000"/>
                  </a:schemeClr>
                </a:solidFill>
                <a:latin typeface="+mn-lt"/>
              </a:rPr>
              <a:t>Write a 1 page summary of the article, attach copy of article</a:t>
            </a:r>
          </a:p>
          <a:p>
            <a:pPr algn="ctr">
              <a:lnSpc>
                <a:spcPct val="80000"/>
              </a:lnSpc>
              <a:spcBef>
                <a:spcPct val="20000"/>
              </a:spcBef>
              <a:defRPr/>
            </a:pPr>
            <a:endParaRPr lang="en-US" sz="17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E3FB4883-A4ED-4580-AA5C-31A3E9015015}"/>
              </a:ext>
            </a:extLst>
          </p:cNvPr>
          <p:cNvSpPr/>
          <p:nvPr/>
        </p:nvSpPr>
        <p:spPr>
          <a:xfrm>
            <a:off x="6893859"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D794F06D-3629-4BA3-8954-C611F6535A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87"/>
    </mc:Choice>
    <mc:Fallback xmlns="">
      <p:transition spd="slow" advTm="21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B33269B-525F-41A6-94B4-C627D33BE851}"/>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AE088855-6A7B-473C-9360-ADA3C7A64A3F}"/>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34820" name="Picture 3" descr="background.jpg">
            <a:extLst>
              <a:ext uri="{FF2B5EF4-FFF2-40B4-BE49-F238E27FC236}">
                <a16:creationId xmlns:a16="http://schemas.microsoft.com/office/drawing/2014/main" id="{09BDDB65-5DBE-4C52-AAEB-3690A11341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DA9CD305-2923-4DB3-B304-0CF2345FAF6F}"/>
              </a:ext>
            </a:extLst>
          </p:cNvPr>
          <p:cNvSpPr txBox="1">
            <a:spLocks noChangeArrowheads="1"/>
          </p:cNvSpPr>
          <p:nvPr/>
        </p:nvSpPr>
        <p:spPr bwMode="auto">
          <a:xfrm>
            <a:off x="457200" y="1420906"/>
            <a:ext cx="8229600" cy="4525963"/>
          </a:xfrm>
          <a:prstGeom prst="rect">
            <a:avLst/>
          </a:prstGeom>
          <a:noFill/>
          <a:ln w="9525">
            <a:noFill/>
            <a:miter lim="800000"/>
            <a:headEnd/>
            <a:tailEnd/>
          </a:ln>
        </p:spPr>
        <p:txBody>
          <a:bodyPr lIns="91440" tIns="45720" rIns="91440" bIns="45720" anchor="t"/>
          <a:lstStyle/>
          <a:p>
            <a:pPr algn="ctr">
              <a:lnSpc>
                <a:spcPct val="90000"/>
              </a:lnSpc>
              <a:spcBef>
                <a:spcPct val="20000"/>
              </a:spcBef>
              <a:defRPr/>
            </a:pPr>
            <a:endParaRPr lang="en-US" sz="800" b="1" u="sng" dirty="0">
              <a:solidFill>
                <a:schemeClr val="tx1">
                  <a:tint val="75000"/>
                </a:schemeClr>
              </a:solidFill>
              <a:latin typeface="+mn-lt"/>
            </a:endParaRPr>
          </a:p>
          <a:p>
            <a:pPr algn="ctr">
              <a:lnSpc>
                <a:spcPct val="90000"/>
              </a:lnSpc>
              <a:spcBef>
                <a:spcPct val="20000"/>
              </a:spcBef>
              <a:buClr>
                <a:schemeClr val="accent4">
                  <a:lumMod val="50000"/>
                </a:schemeClr>
              </a:buClr>
              <a:defRPr/>
            </a:pPr>
            <a:endParaRPr lang="en-US" sz="2800" dirty="0">
              <a:solidFill>
                <a:schemeClr val="tx1">
                  <a:tint val="75000"/>
                </a:schemeClr>
              </a:solidFill>
              <a:latin typeface="+mn-lt"/>
            </a:endParaRPr>
          </a:p>
          <a:p>
            <a:pPr algn="ctr">
              <a:lnSpc>
                <a:spcPct val="90000"/>
              </a:lnSpc>
              <a:spcBef>
                <a:spcPct val="20000"/>
              </a:spcBef>
              <a:buClr>
                <a:schemeClr val="accent2"/>
              </a:buClr>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8B67341E-93D1-47E7-AC22-7BDB61EB0242}"/>
              </a:ext>
            </a:extLst>
          </p:cNvPr>
          <p:cNvSpPr/>
          <p:nvPr/>
        </p:nvSpPr>
        <p:spPr>
          <a:xfrm>
            <a:off x="6696636"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E16FBF1D-9C39-49AA-B3F7-0DF50EF7A1DB}"/>
              </a:ext>
            </a:extLst>
          </p:cNvPr>
          <p:cNvSpPr txBox="1"/>
          <p:nvPr/>
        </p:nvSpPr>
        <p:spPr>
          <a:xfrm>
            <a:off x="457201" y="5432611"/>
            <a:ext cx="69566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rgbClr val="403152"/>
                </a:solidFill>
                <a:latin typeface="Calibri"/>
                <a:cs typeface="Segoe UI"/>
              </a:rPr>
              <a:t>The team at Louisiana Pathways appreciates you and is here to support you!</a:t>
            </a:r>
            <a:endParaRPr lang="en-US" sz="3000">
              <a:cs typeface="Arial"/>
            </a:endParaRPr>
          </a:p>
        </p:txBody>
      </p:sp>
      <p:sp>
        <p:nvSpPr>
          <p:cNvPr id="8" name="TextBox 7">
            <a:extLst>
              <a:ext uri="{FF2B5EF4-FFF2-40B4-BE49-F238E27FC236}">
                <a16:creationId xmlns:a16="http://schemas.microsoft.com/office/drawing/2014/main" id="{72DC255D-D7D2-49EF-9866-A2530FADCCF2}"/>
              </a:ext>
            </a:extLst>
          </p:cNvPr>
          <p:cNvSpPr txBox="1"/>
          <p:nvPr/>
        </p:nvSpPr>
        <p:spPr>
          <a:xfrm>
            <a:off x="381001" y="990601"/>
            <a:ext cx="8637492" cy="984885"/>
          </a:xfrm>
          <a:prstGeom prst="rect">
            <a:avLst/>
          </a:prstGeom>
          <a:noFill/>
        </p:spPr>
        <p:txBody>
          <a:bodyPr wrap="square" lIns="91440" tIns="45720" rIns="91440" bIns="45720" anchor="t">
            <a:spAutoFit/>
          </a:bodyPr>
          <a:lstStyle/>
          <a:p>
            <a:pPr>
              <a:defRPr/>
            </a:pPr>
            <a:r>
              <a:rPr lang="en-US" sz="4000" dirty="0">
                <a:solidFill>
                  <a:schemeClr val="accent4">
                    <a:lumMod val="50000"/>
                  </a:schemeClr>
                </a:solidFill>
                <a:latin typeface="+mj-lt"/>
              </a:rPr>
              <a:t>Thank you for your participation today!</a:t>
            </a:r>
            <a:endParaRPr lang="en-US" sz="4000" dirty="0">
              <a:solidFill>
                <a:schemeClr val="accent4">
                  <a:lumMod val="50000"/>
                </a:schemeClr>
              </a:solidFill>
              <a:cs typeface="Arial"/>
            </a:endParaRPr>
          </a:p>
          <a:p>
            <a:pPr>
              <a:defRPr/>
            </a:pPr>
            <a:endParaRPr lang="en-US" dirty="0">
              <a:latin typeface="Arial" charset="0"/>
            </a:endParaRPr>
          </a:p>
        </p:txBody>
      </p:sp>
      <p:pic>
        <p:nvPicPr>
          <p:cNvPr id="4" name="Picture 6" descr="A group of people posing for a photo&#10;&#10;Description automatically generated">
            <a:extLst>
              <a:ext uri="{FF2B5EF4-FFF2-40B4-BE49-F238E27FC236}">
                <a16:creationId xmlns:a16="http://schemas.microsoft.com/office/drawing/2014/main" id="{30A0414A-07A1-4810-B5B3-DA54F986FB04}"/>
              </a:ext>
            </a:extLst>
          </p:cNvPr>
          <p:cNvPicPr>
            <a:picLocks noChangeAspect="1"/>
          </p:cNvPicPr>
          <p:nvPr/>
        </p:nvPicPr>
        <p:blipFill>
          <a:blip r:embed="rId5"/>
          <a:stretch>
            <a:fillRect/>
          </a:stretch>
        </p:blipFill>
        <p:spPr>
          <a:xfrm>
            <a:off x="1604683" y="1819298"/>
            <a:ext cx="5952564" cy="3560062"/>
          </a:xfrm>
          <a:prstGeom prst="rect">
            <a:avLst/>
          </a:prstGeom>
        </p:spPr>
      </p:pic>
      <p:pic>
        <p:nvPicPr>
          <p:cNvPr id="7" name="Recorded Sound">
            <a:hlinkClick r:id="" action="ppaction://media"/>
            <a:extLst>
              <a:ext uri="{FF2B5EF4-FFF2-40B4-BE49-F238E27FC236}">
                <a16:creationId xmlns:a16="http://schemas.microsoft.com/office/drawing/2014/main" id="{26D6DE59-BF9E-4560-8F68-20C0A13969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768"/>
    </mc:Choice>
    <mc:Fallback xmlns="">
      <p:transition spd="slow" advTm="3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B33269B-525F-41A6-94B4-C627D33BE851}"/>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AE088855-6A7B-473C-9360-ADA3C7A64A3F}"/>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34820" name="Picture 3" descr="background.jpg">
            <a:extLst>
              <a:ext uri="{FF2B5EF4-FFF2-40B4-BE49-F238E27FC236}">
                <a16:creationId xmlns:a16="http://schemas.microsoft.com/office/drawing/2014/main" id="{09BDDB65-5DBE-4C52-AAEB-3690A11341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DA9CD305-2923-4DB3-B304-0CF2345FAF6F}"/>
              </a:ext>
            </a:extLst>
          </p:cNvPr>
          <p:cNvSpPr txBox="1">
            <a:spLocks noChangeArrowheads="1"/>
          </p:cNvSpPr>
          <p:nvPr/>
        </p:nvSpPr>
        <p:spPr bwMode="auto">
          <a:xfrm>
            <a:off x="457200" y="1420906"/>
            <a:ext cx="8229600" cy="4525963"/>
          </a:xfrm>
          <a:prstGeom prst="rect">
            <a:avLst/>
          </a:prstGeom>
          <a:noFill/>
          <a:ln w="9525">
            <a:noFill/>
            <a:miter lim="800000"/>
            <a:headEnd/>
            <a:tailEnd/>
          </a:ln>
        </p:spPr>
        <p:txBody>
          <a:bodyPr lIns="91440" tIns="45720" rIns="91440" bIns="45720" anchor="t"/>
          <a:lstStyle/>
          <a:p>
            <a:pPr algn="ctr">
              <a:lnSpc>
                <a:spcPct val="90000"/>
              </a:lnSpc>
              <a:spcBef>
                <a:spcPct val="20000"/>
              </a:spcBef>
              <a:defRPr/>
            </a:pPr>
            <a:endParaRPr lang="en-US" sz="800" b="1" u="sng" dirty="0">
              <a:solidFill>
                <a:schemeClr val="tx1">
                  <a:tint val="75000"/>
                </a:schemeClr>
              </a:solidFill>
              <a:latin typeface="+mn-lt"/>
            </a:endParaRPr>
          </a:p>
          <a:p>
            <a:pPr>
              <a:lnSpc>
                <a:spcPct val="90000"/>
              </a:lnSpc>
              <a:spcBef>
                <a:spcPct val="20000"/>
              </a:spcBef>
              <a:spcAft>
                <a:spcPts val="400"/>
              </a:spcAft>
              <a:buClr>
                <a:schemeClr val="accent4">
                  <a:lumMod val="50000"/>
                </a:schemeClr>
              </a:buClr>
              <a:buFont typeface="Arial" pitchFamily="34" charset="0"/>
              <a:buChar char="•"/>
              <a:defRPr/>
            </a:pPr>
            <a:r>
              <a:rPr lang="en-US" sz="3200" dirty="0">
                <a:solidFill>
                  <a:schemeClr val="accent4">
                    <a:lumMod val="75000"/>
                  </a:schemeClr>
                </a:solidFill>
                <a:latin typeface="+mn-lt"/>
              </a:rPr>
              <a:t>Phone number: 1-800-245-8925</a:t>
            </a:r>
            <a:endParaRPr lang="en-US" sz="3200" dirty="0">
              <a:solidFill>
                <a:schemeClr val="accent4">
                  <a:lumMod val="75000"/>
                </a:schemeClr>
              </a:solidFill>
              <a:latin typeface="+mn-lt"/>
              <a:cs typeface="Calibri"/>
            </a:endParaRPr>
          </a:p>
          <a:p>
            <a:pPr>
              <a:lnSpc>
                <a:spcPct val="90000"/>
              </a:lnSpc>
              <a:spcBef>
                <a:spcPct val="20000"/>
              </a:spcBef>
              <a:spcAft>
                <a:spcPts val="400"/>
              </a:spcAft>
              <a:buClr>
                <a:schemeClr val="accent4">
                  <a:lumMod val="50000"/>
                </a:schemeClr>
              </a:buClr>
              <a:buFont typeface="Arial" pitchFamily="34" charset="0"/>
              <a:buChar char="•"/>
              <a:defRPr/>
            </a:pPr>
            <a:r>
              <a:rPr lang="en-US" sz="3200" dirty="0">
                <a:solidFill>
                  <a:schemeClr val="accent4">
                    <a:lumMod val="75000"/>
                  </a:schemeClr>
                </a:solidFill>
                <a:latin typeface="+mn-lt"/>
              </a:rPr>
              <a:t>Website: </a:t>
            </a:r>
            <a:r>
              <a:rPr lang="en-US" sz="3200" dirty="0">
                <a:solidFill>
                  <a:schemeClr val="accent4">
                    <a:lumMod val="75000"/>
                  </a:schemeClr>
                </a:solidFill>
                <a:latin typeface="+mn-lt"/>
                <a:hlinkClick r:id="rId5">
                  <a:extLst>
                    <a:ext uri="{A12FA001-AC4F-418D-AE19-62706E023703}">
                      <ahyp:hlinkClr xmlns:ahyp="http://schemas.microsoft.com/office/drawing/2018/hyperlinkcolor" val="tx"/>
                    </a:ext>
                  </a:extLst>
                </a:hlinkClick>
              </a:rPr>
              <a:t>http://pathways.nsula.edu</a:t>
            </a:r>
            <a:r>
              <a:rPr lang="en-US" sz="3200" dirty="0">
                <a:solidFill>
                  <a:schemeClr val="accent4">
                    <a:lumMod val="75000"/>
                  </a:schemeClr>
                </a:solidFill>
                <a:latin typeface="+mn-lt"/>
              </a:rPr>
              <a:t> </a:t>
            </a:r>
            <a:endParaRPr lang="en-US" sz="3200" dirty="0">
              <a:solidFill>
                <a:schemeClr val="accent4">
                  <a:lumMod val="75000"/>
                </a:schemeClr>
              </a:solidFill>
              <a:latin typeface="+mn-lt"/>
              <a:cs typeface="Calibri"/>
            </a:endParaRPr>
          </a:p>
          <a:p>
            <a:pPr>
              <a:lnSpc>
                <a:spcPct val="90000"/>
              </a:lnSpc>
              <a:spcBef>
                <a:spcPct val="20000"/>
              </a:spcBef>
              <a:spcAft>
                <a:spcPts val="400"/>
              </a:spcAft>
              <a:buClr>
                <a:schemeClr val="accent4">
                  <a:lumMod val="50000"/>
                </a:schemeClr>
              </a:buClr>
              <a:buFont typeface="Arial" pitchFamily="34" charset="0"/>
              <a:buChar char="•"/>
              <a:defRPr/>
            </a:pPr>
            <a:r>
              <a:rPr lang="en-US" sz="3200" dirty="0">
                <a:solidFill>
                  <a:schemeClr val="accent4">
                    <a:lumMod val="75000"/>
                  </a:schemeClr>
                </a:solidFill>
                <a:latin typeface="+mn-lt"/>
              </a:rPr>
              <a:t>Email: </a:t>
            </a:r>
            <a:r>
              <a:rPr lang="en-US" sz="3200" dirty="0">
                <a:solidFill>
                  <a:schemeClr val="accent4">
                    <a:lumMod val="75000"/>
                  </a:schemeClr>
                </a:solidFill>
                <a:latin typeface="+mn-lt"/>
                <a:cs typeface="Calibri"/>
              </a:rPr>
              <a:t>Jenny Cowan </a:t>
            </a:r>
            <a:r>
              <a:rPr lang="en-US" sz="3200" dirty="0">
                <a:solidFill>
                  <a:schemeClr val="accent4">
                    <a:lumMod val="75000"/>
                  </a:schemeClr>
                </a:solidFill>
                <a:latin typeface="+mn-lt"/>
                <a:cs typeface="Calibri"/>
                <a:hlinkClick r:id="rId6">
                  <a:extLst>
                    <a:ext uri="{A12FA001-AC4F-418D-AE19-62706E023703}">
                      <ahyp:hlinkClr xmlns:ahyp="http://schemas.microsoft.com/office/drawing/2018/hyperlinkcolor" val="tx"/>
                    </a:ext>
                  </a:extLst>
                </a:hlinkClick>
              </a:rPr>
              <a:t>cowanj@nsula.edu</a:t>
            </a:r>
            <a:endParaRPr lang="en-US">
              <a:solidFill>
                <a:schemeClr val="accent4">
                  <a:lumMod val="75000"/>
                </a:schemeClr>
              </a:solidFill>
              <a:cs typeface="Arial" panose="020B0604020202020204" pitchFamily="34" charset="0"/>
            </a:endParaRPr>
          </a:p>
          <a:p>
            <a:pPr>
              <a:lnSpc>
                <a:spcPct val="90000"/>
              </a:lnSpc>
              <a:spcBef>
                <a:spcPct val="20000"/>
              </a:spcBef>
              <a:buClr>
                <a:srgbClr val="403152"/>
              </a:buClr>
              <a:buFont typeface="Arial" pitchFamily="34" charset="0"/>
              <a:buChar char="•"/>
              <a:defRPr/>
            </a:pPr>
            <a:r>
              <a:rPr lang="en-US" sz="3200" dirty="0">
                <a:solidFill>
                  <a:schemeClr val="accent4">
                    <a:lumMod val="75000"/>
                  </a:schemeClr>
                </a:solidFill>
                <a:latin typeface="+mn-lt"/>
                <a:cs typeface="Calibri"/>
              </a:rPr>
              <a:t>Additional</a:t>
            </a:r>
            <a:r>
              <a:rPr lang="en-US" sz="3200" dirty="0">
                <a:solidFill>
                  <a:schemeClr val="accent4">
                    <a:lumMod val="75000"/>
                  </a:schemeClr>
                </a:solidFill>
                <a:latin typeface="Calibri"/>
                <a:cs typeface="Calibri"/>
              </a:rPr>
              <a:t> Contacts:</a:t>
            </a:r>
            <a:endParaRPr lang="en-US">
              <a:solidFill>
                <a:schemeClr val="accent4">
                  <a:lumMod val="75000"/>
                </a:schemeClr>
              </a:solidFill>
              <a:cs typeface="Arial" panose="020B0604020202020204" pitchFamily="34" charset="0"/>
            </a:endParaRPr>
          </a:p>
          <a:p>
            <a:pPr>
              <a:buClr>
                <a:srgbClr val="403152"/>
              </a:buClr>
              <a:buFont typeface="Arial" pitchFamily="34" charset="0"/>
              <a:buChar char="•"/>
              <a:defRPr/>
            </a:pPr>
            <a:r>
              <a:rPr lang="en-US" sz="1600" dirty="0">
                <a:latin typeface="Arial"/>
                <a:cs typeface="Arial"/>
              </a:rPr>
              <a:t>    Donna Tanner (Program Assistant-Career Ladder) </a:t>
            </a:r>
            <a:r>
              <a:rPr lang="en-US" sz="1600" dirty="0">
                <a:latin typeface="Arial"/>
                <a:cs typeface="Arial"/>
                <a:hlinkClick r:id="rId7"/>
              </a:rPr>
              <a:t>tannerd@nsula.edu</a:t>
            </a:r>
            <a:r>
              <a:rPr lang="en-US" sz="1600" dirty="0">
                <a:latin typeface="Arial"/>
                <a:cs typeface="Arial"/>
              </a:rPr>
              <a:t> </a:t>
            </a:r>
            <a:endParaRPr lang="en-US" sz="1600">
              <a:solidFill>
                <a:schemeClr val="accent4">
                  <a:lumMod val="75000"/>
                </a:schemeClr>
              </a:solidFill>
              <a:latin typeface="Calibri"/>
              <a:cs typeface="Calibri"/>
            </a:endParaRPr>
          </a:p>
          <a:p>
            <a:pPr marL="285750" indent="-285750">
              <a:buClr>
                <a:srgbClr val="403152"/>
              </a:buClr>
              <a:buFont typeface="Arial"/>
              <a:buChar char="•"/>
              <a:defRPr/>
            </a:pPr>
            <a:r>
              <a:rPr lang="en-US" sz="1600" dirty="0">
                <a:latin typeface="Arial"/>
                <a:cs typeface="Arial"/>
              </a:rPr>
              <a:t>Jeanne Thomas (Program Assistant-Career Ladder) </a:t>
            </a:r>
            <a:r>
              <a:rPr lang="en-US" sz="1600" dirty="0">
                <a:latin typeface="Arial"/>
                <a:cs typeface="Arial"/>
                <a:hlinkClick r:id="rId8"/>
              </a:rPr>
              <a:t>thomasje@nsula.edu</a:t>
            </a:r>
            <a:r>
              <a:rPr lang="en-US" sz="1600" dirty="0">
                <a:latin typeface="Arial"/>
                <a:cs typeface="Arial"/>
              </a:rPr>
              <a:t> </a:t>
            </a:r>
            <a:endParaRPr lang="en-US" sz="1600">
              <a:cs typeface="Arial"/>
            </a:endParaRPr>
          </a:p>
          <a:p>
            <a:pPr marL="285750" indent="-285750">
              <a:buClr>
                <a:srgbClr val="403152"/>
              </a:buClr>
              <a:buFont typeface="Arial"/>
              <a:buChar char="•"/>
              <a:defRPr/>
            </a:pPr>
            <a:r>
              <a:rPr lang="en-US" sz="1600" dirty="0">
                <a:latin typeface="Arial"/>
                <a:cs typeface="Arial"/>
              </a:rPr>
              <a:t>Yolanda Hendricks (Program Assistant-CDA Scholarships) </a:t>
            </a:r>
            <a:r>
              <a:rPr lang="en-US" sz="1600" dirty="0">
                <a:latin typeface="Arial"/>
                <a:cs typeface="Arial"/>
                <a:hlinkClick r:id="rId9"/>
              </a:rPr>
              <a:t>hendricksy@nsula.edu</a:t>
            </a:r>
            <a:r>
              <a:rPr lang="en-US" sz="1600" dirty="0">
                <a:latin typeface="Arial"/>
                <a:cs typeface="Arial"/>
              </a:rPr>
              <a:t> </a:t>
            </a:r>
            <a:endParaRPr lang="en-US" sz="1600">
              <a:cs typeface="Arial"/>
            </a:endParaRPr>
          </a:p>
          <a:p>
            <a:pPr marL="285750" indent="-285750">
              <a:spcAft>
                <a:spcPts val="400"/>
              </a:spcAft>
              <a:buClr>
                <a:srgbClr val="403152"/>
              </a:buClr>
              <a:buFont typeface="Arial"/>
              <a:buChar char="•"/>
              <a:defRPr/>
            </a:pPr>
            <a:r>
              <a:rPr lang="en-US" sz="1600" dirty="0">
                <a:latin typeface="Arial"/>
                <a:cs typeface="Arial"/>
              </a:rPr>
              <a:t>Gaynell Simmons (Data Manager, Trainer Assistant) </a:t>
            </a:r>
            <a:r>
              <a:rPr lang="en-US" sz="1600" dirty="0">
                <a:latin typeface="Arial"/>
                <a:cs typeface="Arial"/>
                <a:hlinkClick r:id="rId10"/>
              </a:rPr>
              <a:t>simmonsga@nsula.edu</a:t>
            </a:r>
            <a:r>
              <a:rPr lang="en-US" sz="1600" dirty="0">
                <a:latin typeface="Arial"/>
                <a:cs typeface="Arial"/>
              </a:rPr>
              <a:t> </a:t>
            </a:r>
            <a:endParaRPr lang="en-US" sz="1600">
              <a:cs typeface="Arial"/>
            </a:endParaRPr>
          </a:p>
          <a:p>
            <a:pPr>
              <a:lnSpc>
                <a:spcPct val="90000"/>
              </a:lnSpc>
              <a:spcBef>
                <a:spcPct val="20000"/>
              </a:spcBef>
              <a:buClr>
                <a:schemeClr val="accent4">
                  <a:lumMod val="50000"/>
                </a:schemeClr>
              </a:buClr>
              <a:buFont typeface="Arial" pitchFamily="34" charset="0"/>
              <a:buChar char="•"/>
              <a:defRPr/>
            </a:pPr>
            <a:r>
              <a:rPr lang="en-US" sz="3200" dirty="0">
                <a:solidFill>
                  <a:schemeClr val="accent4">
                    <a:lumMod val="75000"/>
                  </a:schemeClr>
                </a:solidFill>
                <a:latin typeface="+mn-lt"/>
              </a:rPr>
              <a:t>Facebook: </a:t>
            </a:r>
            <a:r>
              <a:rPr lang="en-US" sz="2900" dirty="0">
                <a:solidFill>
                  <a:schemeClr val="accent4">
                    <a:lumMod val="75000"/>
                  </a:schemeClr>
                </a:solidFill>
                <a:latin typeface="+mn-lt"/>
                <a:hlinkClick r:id="rId11">
                  <a:extLst>
                    <a:ext uri="{A12FA001-AC4F-418D-AE19-62706E023703}">
                      <ahyp:hlinkClr xmlns:ahyp="http://schemas.microsoft.com/office/drawing/2018/hyperlinkcolor" val="tx"/>
                    </a:ext>
                  </a:extLst>
                </a:hlinkClick>
              </a:rPr>
              <a:t>http://www.facebook.com/lapathways</a:t>
            </a:r>
            <a:endParaRPr lang="en-US" sz="2900">
              <a:solidFill>
                <a:schemeClr val="accent4">
                  <a:lumMod val="75000"/>
                </a:schemeClr>
              </a:solidFill>
              <a:latin typeface="+mn-lt"/>
              <a:cs typeface="Calibri"/>
            </a:endParaRPr>
          </a:p>
          <a:p>
            <a:pPr algn="ctr">
              <a:lnSpc>
                <a:spcPct val="90000"/>
              </a:lnSpc>
              <a:spcBef>
                <a:spcPct val="20000"/>
              </a:spcBef>
              <a:buClr>
                <a:schemeClr val="accent2"/>
              </a:buClr>
              <a:buFont typeface="Arial" charset="0"/>
              <a:buNone/>
              <a:defRPr/>
            </a:pPr>
            <a:endParaRPr lang="en-US" sz="2800" dirty="0">
              <a:solidFill>
                <a:schemeClr val="tx1">
                  <a:tint val="75000"/>
                </a:schemeClr>
              </a:solidFill>
              <a:latin typeface="+mn-lt"/>
            </a:endParaRPr>
          </a:p>
          <a:p>
            <a:pPr algn="ctr">
              <a:lnSpc>
                <a:spcPct val="90000"/>
              </a:lnSpc>
              <a:spcBef>
                <a:spcPct val="20000"/>
              </a:spcBef>
              <a:buClr>
                <a:schemeClr val="accent2"/>
              </a:buClr>
              <a:defRPr/>
            </a:pPr>
            <a:endParaRPr lang="en-US" sz="2800" dirty="0">
              <a:solidFill>
                <a:schemeClr val="tx1">
                  <a:tint val="75000"/>
                </a:schemeClr>
              </a:solidFill>
              <a:latin typeface="+mn-lt"/>
            </a:endParaRPr>
          </a:p>
        </p:txBody>
      </p:sp>
      <p:sp>
        <p:nvSpPr>
          <p:cNvPr id="8" name="TextBox 7">
            <a:extLst>
              <a:ext uri="{FF2B5EF4-FFF2-40B4-BE49-F238E27FC236}">
                <a16:creationId xmlns:a16="http://schemas.microsoft.com/office/drawing/2014/main" id="{72DC255D-D7D2-49EF-9866-A2530FADCCF2}"/>
              </a:ext>
            </a:extLst>
          </p:cNvPr>
          <p:cNvSpPr txBox="1"/>
          <p:nvPr/>
        </p:nvSpPr>
        <p:spPr>
          <a:xfrm>
            <a:off x="685800" y="632012"/>
            <a:ext cx="5410200" cy="1046163"/>
          </a:xfrm>
          <a:prstGeom prst="rect">
            <a:avLst/>
          </a:prstGeom>
          <a:noFill/>
        </p:spPr>
        <p:txBody>
          <a:bodyPr>
            <a:spAutoFit/>
          </a:bodyPr>
          <a:lstStyle/>
          <a:p>
            <a:pPr>
              <a:defRPr/>
            </a:pPr>
            <a:r>
              <a:rPr lang="en-US" sz="4400" dirty="0">
                <a:solidFill>
                  <a:schemeClr val="accent4">
                    <a:lumMod val="50000"/>
                  </a:schemeClr>
                </a:solidFill>
                <a:latin typeface="+mj-lt"/>
              </a:rPr>
              <a:t>Contact Information</a:t>
            </a:r>
          </a:p>
          <a:p>
            <a:pPr>
              <a:defRPr/>
            </a:pPr>
            <a:endParaRPr lang="en-US" dirty="0">
              <a:latin typeface="Arial" charset="0"/>
            </a:endParaRPr>
          </a:p>
        </p:txBody>
      </p:sp>
      <p:sp>
        <p:nvSpPr>
          <p:cNvPr id="2" name="Rectangle 1">
            <a:extLst>
              <a:ext uri="{FF2B5EF4-FFF2-40B4-BE49-F238E27FC236}">
                <a16:creationId xmlns:a16="http://schemas.microsoft.com/office/drawing/2014/main" id="{8B67341E-93D1-47E7-AC22-7BDB61EB0242}"/>
              </a:ext>
            </a:extLst>
          </p:cNvPr>
          <p:cNvSpPr/>
          <p:nvPr/>
        </p:nvSpPr>
        <p:spPr>
          <a:xfrm>
            <a:off x="6696636"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DEEACD27-8289-416E-9A4E-06927174685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39119598"/>
      </p:ext>
    </p:extLst>
  </p:cSld>
  <p:clrMapOvr>
    <a:masterClrMapping/>
  </p:clrMapOvr>
  <mc:AlternateContent xmlns:mc="http://schemas.openxmlformats.org/markup-compatibility/2006" xmlns:p14="http://schemas.microsoft.com/office/powerpoint/2010/main">
    <mc:Choice Requires="p14">
      <p:transition spd="slow" p14:dur="2000" advTm="81070"/>
    </mc:Choice>
    <mc:Fallback xmlns="">
      <p:transition spd="slow" advTm="8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C124D51-9900-4547-9231-25A440AD02E1}"/>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3B667C7D-1AB0-4A17-AE4C-1AB33A88C076}"/>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6148" name="Picture 3" descr="background.jpg">
            <a:extLst>
              <a:ext uri="{FF2B5EF4-FFF2-40B4-BE49-F238E27FC236}">
                <a16:creationId xmlns:a16="http://schemas.microsoft.com/office/drawing/2014/main" id="{4D655749-095E-44E5-B213-60375832BF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80C3FDC-8B99-4038-954F-6E49DAB6AEA4}"/>
              </a:ext>
            </a:extLst>
          </p:cNvPr>
          <p:cNvSpPr/>
          <p:nvPr/>
        </p:nvSpPr>
        <p:spPr>
          <a:xfrm>
            <a:off x="685800" y="779929"/>
            <a:ext cx="4800600" cy="769938"/>
          </a:xfrm>
          <a:prstGeom prst="rect">
            <a:avLst/>
          </a:prstGeom>
        </p:spPr>
        <p:txBody>
          <a:bodyPr>
            <a:spAutoFit/>
          </a:bodyPr>
          <a:lstStyle/>
          <a:p>
            <a:pPr eaLnBrk="0" hangingPunct="0">
              <a:defRPr/>
            </a:pPr>
            <a:r>
              <a:rPr lang="en-US" sz="4400" dirty="0">
                <a:solidFill>
                  <a:schemeClr val="accent4">
                    <a:lumMod val="50000"/>
                  </a:schemeClr>
                </a:solidFill>
                <a:latin typeface="Arial" charset="0"/>
              </a:rPr>
              <a:t>Pathways….</a:t>
            </a:r>
          </a:p>
        </p:txBody>
      </p:sp>
      <p:sp>
        <p:nvSpPr>
          <p:cNvPr id="6" name="TextBox 5">
            <a:extLst>
              <a:ext uri="{FF2B5EF4-FFF2-40B4-BE49-F238E27FC236}">
                <a16:creationId xmlns:a16="http://schemas.microsoft.com/office/drawing/2014/main" id="{B32364CE-8BDF-4E07-BE7E-AD338891EAEB}"/>
              </a:ext>
            </a:extLst>
          </p:cNvPr>
          <p:cNvSpPr txBox="1"/>
          <p:nvPr/>
        </p:nvSpPr>
        <p:spPr>
          <a:xfrm>
            <a:off x="533400" y="1662953"/>
            <a:ext cx="7543800" cy="4647426"/>
          </a:xfrm>
          <a:prstGeom prst="rect">
            <a:avLst/>
          </a:prstGeom>
          <a:noFill/>
        </p:spPr>
        <p:txBody>
          <a:bodyPr lIns="91440" tIns="45720" rIns="91440" bIns="45720" anchor="t">
            <a:spAutoFit/>
          </a:bodyPr>
          <a:lstStyle/>
          <a:p>
            <a:pPr>
              <a:buClr>
                <a:schemeClr val="accent4">
                  <a:lumMod val="50000"/>
                </a:schemeClr>
              </a:buClr>
              <a:buFont typeface="Arial" pitchFamily="34" charset="0"/>
              <a:buChar char="•"/>
              <a:defRPr/>
            </a:pPr>
            <a:endParaRPr lang="en-US" sz="800" dirty="0">
              <a:solidFill>
                <a:schemeClr val="accent4">
                  <a:lumMod val="75000"/>
                </a:schemeClr>
              </a:solidFill>
              <a:latin typeface="Arial" charset="0"/>
            </a:endParaRPr>
          </a:p>
          <a:p>
            <a:pPr lvl="1">
              <a:buClr>
                <a:schemeClr val="accent4">
                  <a:lumMod val="50000"/>
                </a:schemeClr>
              </a:buClr>
              <a:buFont typeface="Arial" pitchFamily="34" charset="0"/>
              <a:buChar char="•"/>
              <a:defRPr/>
            </a:pPr>
            <a:r>
              <a:rPr lang="en-US" sz="3600" dirty="0">
                <a:latin typeface="Arial" charset="0"/>
              </a:rPr>
              <a:t>…</a:t>
            </a:r>
            <a:r>
              <a:rPr lang="en-US" sz="3600" dirty="0">
                <a:solidFill>
                  <a:schemeClr val="accent4">
                    <a:lumMod val="75000"/>
                  </a:schemeClr>
                </a:solidFill>
                <a:latin typeface="Arial" charset="0"/>
              </a:rPr>
              <a:t>is not a training agency.  We do not provide workshops, CDA training or the NAC (National Administrator Credential) training.</a:t>
            </a:r>
          </a:p>
          <a:p>
            <a:pPr lvl="1">
              <a:buClr>
                <a:schemeClr val="accent4">
                  <a:lumMod val="50000"/>
                </a:schemeClr>
              </a:buClr>
              <a:buFont typeface="Arial" pitchFamily="34" charset="0"/>
              <a:buChar char="•"/>
              <a:defRPr/>
            </a:pPr>
            <a:endParaRPr lang="en-US" sz="3600" dirty="0">
              <a:solidFill>
                <a:schemeClr val="accent4">
                  <a:lumMod val="75000"/>
                </a:schemeClr>
              </a:solidFill>
              <a:latin typeface="Arial" charset="0"/>
              <a:cs typeface="Arial"/>
            </a:endParaRPr>
          </a:p>
          <a:p>
            <a:pPr lvl="1">
              <a:buClr>
                <a:schemeClr val="accent4">
                  <a:lumMod val="50000"/>
                </a:schemeClr>
              </a:buClr>
              <a:buFont typeface="Arial" pitchFamily="34" charset="0"/>
              <a:buChar char="•"/>
              <a:defRPr/>
            </a:pPr>
            <a:r>
              <a:rPr lang="en-US" sz="3600" dirty="0">
                <a:solidFill>
                  <a:schemeClr val="accent4">
                    <a:lumMod val="75000"/>
                  </a:schemeClr>
                </a:solidFill>
                <a:latin typeface="Arial"/>
                <a:cs typeface="Arial"/>
              </a:rPr>
              <a:t>…does not award the CDA nor the NAC credential.</a:t>
            </a:r>
          </a:p>
          <a:p>
            <a:pPr>
              <a:buClr>
                <a:schemeClr val="accent4">
                  <a:lumMod val="50000"/>
                </a:schemeClr>
              </a:buClr>
              <a:buFont typeface="Arial" pitchFamily="34" charset="0"/>
              <a:buChar char="•"/>
              <a:defRPr/>
            </a:pPr>
            <a:endParaRPr lang="en-US" sz="800" dirty="0">
              <a:solidFill>
                <a:schemeClr val="accent4">
                  <a:lumMod val="75000"/>
                </a:schemeClr>
              </a:solidFill>
              <a:latin typeface="Arial" charset="0"/>
            </a:endParaRPr>
          </a:p>
          <a:p>
            <a:pPr>
              <a:buClr>
                <a:schemeClr val="accent4">
                  <a:lumMod val="50000"/>
                </a:schemeClr>
              </a:buClr>
              <a:defRPr/>
            </a:pPr>
            <a:endParaRPr lang="en-US" dirty="0">
              <a:latin typeface="Arial" charset="0"/>
            </a:endParaRPr>
          </a:p>
        </p:txBody>
      </p:sp>
      <p:sp>
        <p:nvSpPr>
          <p:cNvPr id="2" name="Rectangle 1">
            <a:extLst>
              <a:ext uri="{FF2B5EF4-FFF2-40B4-BE49-F238E27FC236}">
                <a16:creationId xmlns:a16="http://schemas.microsoft.com/office/drawing/2014/main" id="{B295BD39-37CF-4567-8F17-E439591D4A34}"/>
              </a:ext>
            </a:extLst>
          </p:cNvPr>
          <p:cNvSpPr/>
          <p:nvPr/>
        </p:nvSpPr>
        <p:spPr>
          <a:xfrm>
            <a:off x="6687671" y="909918"/>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3D9DA383-1048-4714-8043-1CA3EEF21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963"/>
    </mc:Choice>
    <mc:Fallback xmlns="">
      <p:transition spd="slow" advTm="4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0F7826D6-2B0D-467F-9D97-D91C9BC8FAE4}"/>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CCEDEDF0-A6A5-440F-99CC-707A0D5B5AB0}"/>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7172" name="Picture 3" descr="background.jpg">
            <a:extLst>
              <a:ext uri="{FF2B5EF4-FFF2-40B4-BE49-F238E27FC236}">
                <a16:creationId xmlns:a16="http://schemas.microsoft.com/office/drawing/2014/main" id="{742CEA4E-752D-44B7-BE10-79593438C8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FB6A762-FC3A-4DA3-BAD1-C9A968F53769}"/>
              </a:ext>
            </a:extLst>
          </p:cNvPr>
          <p:cNvSpPr txBox="1">
            <a:spLocks/>
          </p:cNvSpPr>
          <p:nvPr/>
        </p:nvSpPr>
        <p:spPr>
          <a:xfrm>
            <a:off x="609600" y="856129"/>
            <a:ext cx="5715000" cy="667871"/>
          </a:xfrm>
          <a:prstGeom prst="rect">
            <a:avLst/>
          </a:prstGeom>
        </p:spPr>
        <p:txBody>
          <a:bodyPr lIns="91440" tIns="45720" rIns="91440" bIns="45720" anchor="ctr">
            <a:noAutofit/>
          </a:bodyPr>
          <a:lstStyle/>
          <a:p>
            <a:pPr fontAlgn="auto">
              <a:spcAft>
                <a:spcPts val="0"/>
              </a:spcAft>
              <a:defRPr/>
            </a:pPr>
            <a:r>
              <a:rPr lang="en-US" sz="4200" dirty="0">
                <a:solidFill>
                  <a:schemeClr val="accent4">
                    <a:lumMod val="50000"/>
                  </a:schemeClr>
                </a:solidFill>
                <a:latin typeface="+mn-lt"/>
              </a:rPr>
              <a:t>Career Development</a:t>
            </a:r>
            <a:endParaRPr lang="en-US" sz="4200" dirty="0">
              <a:solidFill>
                <a:schemeClr val="accent4">
                  <a:lumMod val="50000"/>
                </a:schemeClr>
              </a:solidFill>
              <a:latin typeface="+mn-lt"/>
              <a:cs typeface="Calibri"/>
            </a:endParaRPr>
          </a:p>
        </p:txBody>
      </p:sp>
      <p:sp>
        <p:nvSpPr>
          <p:cNvPr id="6" name="Content Placeholder 2">
            <a:extLst>
              <a:ext uri="{FF2B5EF4-FFF2-40B4-BE49-F238E27FC236}">
                <a16:creationId xmlns:a16="http://schemas.microsoft.com/office/drawing/2014/main" id="{73957A1B-1FA6-4B1D-B54F-B60DF01AD574}"/>
              </a:ext>
            </a:extLst>
          </p:cNvPr>
          <p:cNvSpPr txBox="1">
            <a:spLocks/>
          </p:cNvSpPr>
          <p:nvPr/>
        </p:nvSpPr>
        <p:spPr>
          <a:xfrm>
            <a:off x="381000" y="1931894"/>
            <a:ext cx="8229600" cy="2411506"/>
          </a:xfrm>
          <a:prstGeom prst="rect">
            <a:avLst/>
          </a:prstGeom>
        </p:spPr>
        <p:txBody>
          <a:bodyPr lIns="91440" tIns="45720" rIns="91440" bIns="45720" anchor="t">
            <a:normAutofit/>
          </a:bodyPr>
          <a:lstStyle/>
          <a:p>
            <a:pPr lvl="2" fontAlgn="auto">
              <a:spcBef>
                <a:spcPct val="20000"/>
              </a:spcBef>
              <a:spcAft>
                <a:spcPts val="0"/>
              </a:spcAft>
              <a:buClr>
                <a:schemeClr val="accent4"/>
              </a:buClr>
              <a:buFont typeface="Arial" pitchFamily="34" charset="0"/>
              <a:buChar char="•"/>
              <a:defRPr/>
            </a:pPr>
            <a:r>
              <a:rPr lang="en-US" sz="4000" dirty="0">
                <a:solidFill>
                  <a:schemeClr val="accent4">
                    <a:lumMod val="75000"/>
                  </a:schemeClr>
                </a:solidFill>
                <a:latin typeface="+mn-lt"/>
              </a:rPr>
              <a:t>Career Ladders</a:t>
            </a:r>
          </a:p>
          <a:p>
            <a:pPr lvl="2" fontAlgn="auto">
              <a:spcBef>
                <a:spcPct val="20000"/>
              </a:spcBef>
              <a:spcAft>
                <a:spcPts val="0"/>
              </a:spcAft>
              <a:buClr>
                <a:schemeClr val="accent4"/>
              </a:buClr>
              <a:buFont typeface="Arial" pitchFamily="34" charset="0"/>
              <a:buChar char="•"/>
              <a:defRPr/>
            </a:pPr>
            <a:r>
              <a:rPr lang="en-US" sz="4000" dirty="0">
                <a:solidFill>
                  <a:schemeClr val="accent4">
                    <a:lumMod val="75000"/>
                  </a:schemeClr>
                </a:solidFill>
                <a:latin typeface="+mn-lt"/>
              </a:rPr>
              <a:t>Tax Credit Eligibility</a:t>
            </a:r>
          </a:p>
          <a:p>
            <a:pPr lvl="2">
              <a:spcBef>
                <a:spcPct val="20000"/>
              </a:spcBef>
              <a:spcAft>
                <a:spcPts val="0"/>
              </a:spcAft>
              <a:buFont typeface="Arial" pitchFamily="34" charset="0"/>
              <a:buChar char="•"/>
              <a:defRPr/>
            </a:pPr>
            <a:r>
              <a:rPr lang="en-US" sz="4000" dirty="0">
                <a:solidFill>
                  <a:schemeClr val="accent4">
                    <a:lumMod val="75000"/>
                  </a:schemeClr>
                </a:solidFill>
                <a:latin typeface="+mn-lt"/>
                <a:cs typeface="Calibri"/>
              </a:rPr>
              <a:t>Workforce Registry</a:t>
            </a:r>
          </a:p>
          <a:p>
            <a:pPr algn="ctr" fontAlgn="auto">
              <a:spcBef>
                <a:spcPct val="20000"/>
              </a:spcBef>
              <a:spcAft>
                <a:spcPts val="0"/>
              </a:spcAft>
              <a:defRPr/>
            </a:pPr>
            <a:endParaRPr lang="en-US" sz="3200" dirty="0">
              <a:solidFill>
                <a:schemeClr val="tx1">
                  <a:tint val="75000"/>
                </a:schemeClr>
              </a:solidFill>
              <a:latin typeface="+mn-lt"/>
              <a:cs typeface="Calibri"/>
            </a:endParaRPr>
          </a:p>
        </p:txBody>
      </p:sp>
      <p:sp>
        <p:nvSpPr>
          <p:cNvPr id="2" name="Rectangle 1">
            <a:extLst>
              <a:ext uri="{FF2B5EF4-FFF2-40B4-BE49-F238E27FC236}">
                <a16:creationId xmlns:a16="http://schemas.microsoft.com/office/drawing/2014/main" id="{8064141E-6668-4F49-9C5E-1106AC53DE41}"/>
              </a:ext>
            </a:extLst>
          </p:cNvPr>
          <p:cNvSpPr/>
          <p:nvPr/>
        </p:nvSpPr>
        <p:spPr>
          <a:xfrm>
            <a:off x="6687671" y="909918"/>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CC568D3F-353F-4939-BB54-5049CE5DA5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00"/>
    </mc:Choice>
    <mc:Fallback xmlns="">
      <p:transition spd="slow" advTm="1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18AC7EE2-1E79-48C6-B1CD-0BEA91CA512D}"/>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FC7836F6-4098-4B37-9396-E2F0E0EC7BDE}"/>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8196" name="Picture 3" descr="background.jpg">
            <a:extLst>
              <a:ext uri="{FF2B5EF4-FFF2-40B4-BE49-F238E27FC236}">
                <a16:creationId xmlns:a16="http://schemas.microsoft.com/office/drawing/2014/main" id="{7D79665D-70BC-4356-BE54-2A00892D90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0C9DFB9D-1BE8-4D17-8950-BE50D9A66963}"/>
              </a:ext>
            </a:extLst>
          </p:cNvPr>
          <p:cNvSpPr txBox="1">
            <a:spLocks/>
          </p:cNvSpPr>
          <p:nvPr/>
        </p:nvSpPr>
        <p:spPr>
          <a:xfrm>
            <a:off x="457200" y="381000"/>
            <a:ext cx="5715000" cy="1143000"/>
          </a:xfrm>
          <a:prstGeom prst="rect">
            <a:avLst/>
          </a:prstGeom>
        </p:spPr>
        <p:txBody>
          <a:bodyPr anchor="ctr">
            <a:normAutofit/>
          </a:bodyPr>
          <a:lstStyle/>
          <a:p>
            <a:pPr algn="ctr" fontAlgn="auto">
              <a:spcAft>
                <a:spcPts val="0"/>
              </a:spcAft>
              <a:defRPr/>
            </a:pPr>
            <a:r>
              <a:rPr lang="en-US" sz="4400" dirty="0">
                <a:solidFill>
                  <a:schemeClr val="accent4">
                    <a:lumMod val="50000"/>
                  </a:schemeClr>
                </a:solidFill>
                <a:latin typeface="+mj-lt"/>
                <a:ea typeface="+mj-ea"/>
                <a:cs typeface="+mj-cs"/>
              </a:rPr>
              <a:t>Career Development</a:t>
            </a:r>
          </a:p>
        </p:txBody>
      </p:sp>
      <p:sp>
        <p:nvSpPr>
          <p:cNvPr id="6" name="Content Placeholder 2">
            <a:extLst>
              <a:ext uri="{FF2B5EF4-FFF2-40B4-BE49-F238E27FC236}">
                <a16:creationId xmlns:a16="http://schemas.microsoft.com/office/drawing/2014/main" id="{E7937C46-E3A2-46D1-87B6-0E2977F828CC}"/>
              </a:ext>
            </a:extLst>
          </p:cNvPr>
          <p:cNvSpPr txBox="1">
            <a:spLocks/>
          </p:cNvSpPr>
          <p:nvPr/>
        </p:nvSpPr>
        <p:spPr>
          <a:xfrm>
            <a:off x="457200" y="1600200"/>
            <a:ext cx="8229600" cy="4525963"/>
          </a:xfrm>
          <a:prstGeom prst="rect">
            <a:avLst/>
          </a:prstGeom>
        </p:spPr>
        <p:txBody>
          <a:bodyPr lIns="91440" tIns="45720" rIns="91440" bIns="45720" anchor="t">
            <a:normAutofit fontScale="92500" lnSpcReduction="20000"/>
          </a:bodyPr>
          <a:lstStyle/>
          <a:p>
            <a:pPr fontAlgn="auto">
              <a:spcBef>
                <a:spcPct val="20000"/>
              </a:spcBef>
              <a:spcAft>
                <a:spcPts val="0"/>
              </a:spcAft>
              <a:buFont typeface="Arial" pitchFamily="34" charset="0"/>
              <a:buChar char="•"/>
              <a:defRPr/>
            </a:pPr>
            <a:r>
              <a:rPr lang="en-US" sz="3900" dirty="0">
                <a:solidFill>
                  <a:schemeClr val="accent4">
                    <a:lumMod val="75000"/>
                  </a:schemeClr>
                </a:solidFill>
                <a:latin typeface="+mn-lt"/>
              </a:rPr>
              <a:t>Maintains file folders and database which includes:</a:t>
            </a:r>
          </a:p>
          <a:p>
            <a:pPr lvl="1" fontAlgn="auto">
              <a:spcBef>
                <a:spcPct val="20000"/>
              </a:spcBef>
              <a:spcAft>
                <a:spcPts val="0"/>
              </a:spcAft>
              <a:buFont typeface="Arial" pitchFamily="34" charset="0"/>
              <a:buChar char="•"/>
              <a:defRPr/>
            </a:pPr>
            <a:r>
              <a:rPr lang="en-US" sz="3500" dirty="0">
                <a:solidFill>
                  <a:schemeClr val="accent4">
                    <a:lumMod val="75000"/>
                  </a:schemeClr>
                </a:solidFill>
                <a:latin typeface="+mn-lt"/>
              </a:rPr>
              <a:t>Demographics</a:t>
            </a:r>
          </a:p>
          <a:p>
            <a:pPr lvl="1" fontAlgn="auto">
              <a:spcBef>
                <a:spcPct val="20000"/>
              </a:spcBef>
              <a:spcAft>
                <a:spcPts val="0"/>
              </a:spcAft>
              <a:buFont typeface="Arial" pitchFamily="34" charset="0"/>
              <a:buChar char="•"/>
              <a:defRPr/>
            </a:pPr>
            <a:r>
              <a:rPr lang="en-US" sz="3500" dirty="0">
                <a:solidFill>
                  <a:schemeClr val="accent4">
                    <a:lumMod val="75000"/>
                  </a:schemeClr>
                </a:solidFill>
                <a:latin typeface="+mn-lt"/>
              </a:rPr>
              <a:t>Employment information</a:t>
            </a:r>
            <a:endParaRPr lang="en-US" sz="3500" dirty="0">
              <a:solidFill>
                <a:schemeClr val="accent4">
                  <a:lumMod val="75000"/>
                </a:schemeClr>
              </a:solidFill>
              <a:latin typeface="+mn-lt"/>
              <a:cs typeface="Calibri"/>
            </a:endParaRPr>
          </a:p>
          <a:p>
            <a:pPr lvl="1" fontAlgn="auto">
              <a:spcBef>
                <a:spcPct val="20000"/>
              </a:spcBef>
              <a:spcAft>
                <a:spcPts val="0"/>
              </a:spcAft>
              <a:buFont typeface="Arial" pitchFamily="34" charset="0"/>
              <a:buChar char="•"/>
              <a:defRPr/>
            </a:pPr>
            <a:r>
              <a:rPr lang="en-US" sz="3500" dirty="0">
                <a:solidFill>
                  <a:schemeClr val="accent4">
                    <a:lumMod val="75000"/>
                  </a:schemeClr>
                </a:solidFill>
                <a:latin typeface="+mn-lt"/>
              </a:rPr>
              <a:t>Education </a:t>
            </a:r>
          </a:p>
          <a:p>
            <a:pPr lvl="2" fontAlgn="auto">
              <a:spcBef>
                <a:spcPct val="20000"/>
              </a:spcBef>
              <a:spcAft>
                <a:spcPts val="0"/>
              </a:spcAft>
              <a:buFont typeface="Arial" pitchFamily="34" charset="0"/>
              <a:buChar char="•"/>
              <a:defRPr/>
            </a:pPr>
            <a:r>
              <a:rPr lang="en-US" sz="2800" dirty="0">
                <a:solidFill>
                  <a:schemeClr val="accent4">
                    <a:lumMod val="75000"/>
                  </a:schemeClr>
                </a:solidFill>
                <a:latin typeface="+mn-lt"/>
              </a:rPr>
              <a:t>Training certificates, diplomas, degrees, transcripts, credentials (CDA, NAC)</a:t>
            </a:r>
          </a:p>
          <a:p>
            <a:pPr lvl="2" fontAlgn="auto">
              <a:spcBef>
                <a:spcPct val="20000"/>
              </a:spcBef>
              <a:spcAft>
                <a:spcPts val="0"/>
              </a:spcAft>
              <a:buFont typeface="Arial" pitchFamily="34" charset="0"/>
              <a:buChar char="•"/>
              <a:defRPr/>
            </a:pPr>
            <a:r>
              <a:rPr lang="en-US" sz="2800" dirty="0">
                <a:solidFill>
                  <a:schemeClr val="accent4">
                    <a:lumMod val="75000"/>
                  </a:schemeClr>
                </a:solidFill>
                <a:latin typeface="+mn-lt"/>
              </a:rPr>
              <a:t>Placement on career ladder</a:t>
            </a:r>
          </a:p>
          <a:p>
            <a:pPr lvl="2" fontAlgn="auto">
              <a:spcBef>
                <a:spcPct val="20000"/>
              </a:spcBef>
              <a:spcAft>
                <a:spcPts val="0"/>
              </a:spcAft>
              <a:buFont typeface="Arial" pitchFamily="34" charset="0"/>
              <a:buChar char="•"/>
              <a:defRPr/>
            </a:pPr>
            <a:r>
              <a:rPr lang="en-US" sz="2800" dirty="0">
                <a:solidFill>
                  <a:schemeClr val="accent4">
                    <a:lumMod val="75000"/>
                  </a:schemeClr>
                </a:solidFill>
                <a:latin typeface="+mn-lt"/>
              </a:rPr>
              <a:t>Membership to professional organizations and service to the profession </a:t>
            </a:r>
            <a:endParaRPr lang="en-US" sz="2800" dirty="0">
              <a:solidFill>
                <a:schemeClr val="accent4">
                  <a:lumMod val="75000"/>
                </a:schemeClr>
              </a:solidFill>
              <a:latin typeface="+mn-lt"/>
              <a:cs typeface="Calibri"/>
            </a:endParaRPr>
          </a:p>
          <a:p>
            <a:pPr lvl="2" algn="ctr" fontAlgn="auto">
              <a:spcBef>
                <a:spcPct val="20000"/>
              </a:spcBef>
              <a:spcAft>
                <a:spcPts val="0"/>
              </a:spcAft>
              <a:defRPr/>
            </a:pPr>
            <a:endParaRPr lang="en-US" sz="2400" dirty="0">
              <a:solidFill>
                <a:schemeClr val="tx1">
                  <a:tint val="75000"/>
                </a:schemeClr>
              </a:solidFill>
              <a:latin typeface="+mn-lt"/>
            </a:endParaRPr>
          </a:p>
          <a:p>
            <a:pPr lvl="1" algn="ctr" fontAlgn="auto">
              <a:spcBef>
                <a:spcPct val="20000"/>
              </a:spcBef>
              <a:spcAft>
                <a:spcPts val="0"/>
              </a:spcAft>
              <a:buFont typeface="Arial" pitchFamily="34" charset="0"/>
              <a:buNone/>
              <a:defRPr/>
            </a:pPr>
            <a:endParaRPr lang="en-US" sz="2800" dirty="0">
              <a:solidFill>
                <a:schemeClr val="tx1">
                  <a:tint val="75000"/>
                </a:schemeClr>
              </a:solidFill>
              <a:latin typeface="+mn-lt"/>
            </a:endParaRPr>
          </a:p>
        </p:txBody>
      </p:sp>
      <p:sp>
        <p:nvSpPr>
          <p:cNvPr id="2" name="Rectangle 1">
            <a:extLst>
              <a:ext uri="{FF2B5EF4-FFF2-40B4-BE49-F238E27FC236}">
                <a16:creationId xmlns:a16="http://schemas.microsoft.com/office/drawing/2014/main" id="{964A16D6-3F7E-4FC8-82D5-CD62E394BF83}"/>
              </a:ext>
            </a:extLst>
          </p:cNvPr>
          <p:cNvSpPr/>
          <p:nvPr/>
        </p:nvSpPr>
        <p:spPr>
          <a:xfrm>
            <a:off x="6723530"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4FA7E1D3-E033-4BC9-B36A-FDE1EB839D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13"/>
    </mc:Choice>
    <mc:Fallback xmlns="">
      <p:transition spd="slow" advTm="2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4C03264-CC27-402F-B8F2-2144DFC70F4A}"/>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D288F39D-959D-4B38-B6B3-E31A45DA50DA}"/>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9220" name="Picture 3" descr="background.jpg">
            <a:extLst>
              <a:ext uri="{FF2B5EF4-FFF2-40B4-BE49-F238E27FC236}">
                <a16:creationId xmlns:a16="http://schemas.microsoft.com/office/drawing/2014/main" id="{E20B3C80-F4EC-4263-90EE-E74EC3365E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4BB0C1B-9571-4522-9D15-5B11E4260E63}"/>
              </a:ext>
            </a:extLst>
          </p:cNvPr>
          <p:cNvSpPr txBox="1">
            <a:spLocks/>
          </p:cNvSpPr>
          <p:nvPr/>
        </p:nvSpPr>
        <p:spPr bwMode="auto">
          <a:xfrm>
            <a:off x="304800" y="489790"/>
            <a:ext cx="6096000" cy="1034210"/>
          </a:xfrm>
          <a:prstGeom prst="rect">
            <a:avLst/>
          </a:prstGeom>
          <a:noFill/>
          <a:ln w="9525">
            <a:noFill/>
            <a:miter lim="800000"/>
            <a:headEnd/>
            <a:tailEnd/>
          </a:ln>
        </p:spPr>
        <p:txBody>
          <a:bodyPr lIns="91440" tIns="45720" rIns="91440" bIns="45720" anchor="ctr"/>
          <a:lstStyle/>
          <a:p>
            <a:pPr algn="ctr">
              <a:defRPr/>
            </a:pPr>
            <a:br>
              <a:rPr lang="en-US" sz="4000" dirty="0">
                <a:latin typeface="+mj-lt"/>
                <a:ea typeface="+mj-ea"/>
                <a:cs typeface="+mj-cs"/>
              </a:rPr>
            </a:br>
            <a:r>
              <a:rPr lang="en-US" sz="4000" dirty="0">
                <a:solidFill>
                  <a:schemeClr val="accent4">
                    <a:lumMod val="50000"/>
                  </a:schemeClr>
                </a:solidFill>
                <a:latin typeface="+mj-lt"/>
                <a:ea typeface="+mj-ea"/>
                <a:cs typeface="+mj-cs"/>
              </a:rPr>
              <a:t>Pathways Enrollment </a:t>
            </a:r>
            <a:br>
              <a:rPr lang="en-US" sz="4400" dirty="0">
                <a:latin typeface="+mj-lt"/>
                <a:ea typeface="+mj-ea"/>
                <a:cs typeface="+mj-cs"/>
              </a:rPr>
            </a:br>
            <a:endParaRPr lang="en-US" sz="4400" dirty="0">
              <a:latin typeface="+mj-lt"/>
              <a:ea typeface="+mj-ea"/>
              <a:cs typeface="+mj-cs"/>
            </a:endParaRPr>
          </a:p>
        </p:txBody>
      </p:sp>
      <p:sp>
        <p:nvSpPr>
          <p:cNvPr id="6" name="Content Placeholder 2">
            <a:extLst>
              <a:ext uri="{FF2B5EF4-FFF2-40B4-BE49-F238E27FC236}">
                <a16:creationId xmlns:a16="http://schemas.microsoft.com/office/drawing/2014/main" id="{A539A95A-30FC-4FF1-AB4D-6D98B769DBFF}"/>
              </a:ext>
            </a:extLst>
          </p:cNvPr>
          <p:cNvSpPr txBox="1">
            <a:spLocks/>
          </p:cNvSpPr>
          <p:nvPr/>
        </p:nvSpPr>
        <p:spPr bwMode="auto">
          <a:xfrm>
            <a:off x="457200" y="1600200"/>
            <a:ext cx="8229600" cy="4525963"/>
          </a:xfrm>
          <a:prstGeom prst="rect">
            <a:avLst/>
          </a:prstGeom>
          <a:noFill/>
          <a:ln w="9525">
            <a:noFill/>
            <a:miter lim="800000"/>
            <a:headEnd/>
            <a:tailEnd/>
          </a:ln>
        </p:spPr>
        <p:txBody>
          <a:bodyPr lIns="91440" tIns="45720" rIns="91440" bIns="45720" anchor="t"/>
          <a:lstStyle/>
          <a:p>
            <a:pPr>
              <a:spcBef>
                <a:spcPts val="0"/>
              </a:spcBef>
              <a:buClr>
                <a:schemeClr val="accent4">
                  <a:lumMod val="50000"/>
                </a:schemeClr>
              </a:buClr>
              <a:buFont typeface="Arial" pitchFamily="34" charset="0"/>
              <a:buChar char="•"/>
              <a:defRPr/>
            </a:pPr>
            <a:r>
              <a:rPr lang="en-US" sz="3000" dirty="0">
                <a:solidFill>
                  <a:schemeClr val="accent4">
                    <a:lumMod val="75000"/>
                  </a:schemeClr>
                </a:solidFill>
                <a:latin typeface="+mn-lt"/>
              </a:rPr>
              <a:t>Enrollment requires submission of Enrollment Form and Employment Verification.</a:t>
            </a:r>
            <a:endParaRPr lang="en-US" sz="3000" dirty="0">
              <a:solidFill>
                <a:schemeClr val="accent4">
                  <a:lumMod val="75000"/>
                </a:schemeClr>
              </a:solidFill>
              <a:latin typeface="+mn-lt"/>
              <a:cs typeface="Calibri"/>
            </a:endParaRPr>
          </a:p>
          <a:p>
            <a:pPr>
              <a:spcBef>
                <a:spcPts val="0"/>
              </a:spcBef>
              <a:buClr>
                <a:schemeClr val="accent4">
                  <a:lumMod val="50000"/>
                </a:schemeClr>
              </a:buClr>
              <a:buFont typeface="Arial" pitchFamily="34" charset="0"/>
              <a:buChar char="•"/>
              <a:defRPr/>
            </a:pPr>
            <a:endParaRPr lang="en-US" sz="1000" dirty="0">
              <a:solidFill>
                <a:schemeClr val="accent4">
                  <a:lumMod val="75000"/>
                </a:schemeClr>
              </a:solidFill>
              <a:latin typeface="+mn-lt"/>
            </a:endParaRPr>
          </a:p>
          <a:p>
            <a:pPr>
              <a:spcBef>
                <a:spcPts val="0"/>
              </a:spcBef>
              <a:buClr>
                <a:schemeClr val="accent4">
                  <a:lumMod val="50000"/>
                </a:schemeClr>
              </a:buClr>
              <a:buFont typeface="Arial" pitchFamily="34" charset="0"/>
              <a:buChar char="•"/>
              <a:defRPr/>
            </a:pPr>
            <a:r>
              <a:rPr lang="en-US" sz="3000" dirty="0">
                <a:solidFill>
                  <a:schemeClr val="accent4">
                    <a:lumMod val="75000"/>
                  </a:schemeClr>
                </a:solidFill>
                <a:latin typeface="+mn-lt"/>
              </a:rPr>
              <a:t>Employment Verification form must be signed by someone other than the member who has access to employment records (preferably Director or Owner).</a:t>
            </a:r>
            <a:endParaRPr lang="en-US" sz="3000" dirty="0">
              <a:solidFill>
                <a:schemeClr val="accent4">
                  <a:lumMod val="75000"/>
                </a:schemeClr>
              </a:solidFill>
              <a:latin typeface="+mn-lt"/>
              <a:cs typeface="Calibri"/>
            </a:endParaRPr>
          </a:p>
          <a:p>
            <a:pPr>
              <a:spcBef>
                <a:spcPts val="0"/>
              </a:spcBef>
              <a:buClr>
                <a:schemeClr val="accent4">
                  <a:lumMod val="50000"/>
                </a:schemeClr>
              </a:buClr>
              <a:buFont typeface="Arial" pitchFamily="34" charset="0"/>
              <a:buChar char="•"/>
              <a:defRPr/>
            </a:pPr>
            <a:r>
              <a:rPr lang="en-US" sz="3000" dirty="0">
                <a:solidFill>
                  <a:schemeClr val="accent4">
                    <a:lumMod val="75000"/>
                  </a:schemeClr>
                </a:solidFill>
                <a:latin typeface="+mn-lt"/>
              </a:rPr>
              <a:t>Members should send in </a:t>
            </a:r>
            <a:r>
              <a:rPr lang="en-US" sz="3000" u="sng" dirty="0">
                <a:solidFill>
                  <a:schemeClr val="accent4">
                    <a:lumMod val="75000"/>
                  </a:schemeClr>
                </a:solidFill>
                <a:latin typeface="+mn-lt"/>
              </a:rPr>
              <a:t>copies </a:t>
            </a:r>
            <a:r>
              <a:rPr lang="en-US" sz="3000" dirty="0">
                <a:solidFill>
                  <a:schemeClr val="accent4">
                    <a:lumMod val="75000"/>
                  </a:schemeClr>
                </a:solidFill>
                <a:latin typeface="+mn-lt"/>
              </a:rPr>
              <a:t>of training records (workshop certificates, transcripts, credentials, etc.)</a:t>
            </a:r>
            <a:endParaRPr lang="en-US" sz="3000" b="1" u="sng" dirty="0">
              <a:solidFill>
                <a:schemeClr val="accent4">
                  <a:lumMod val="75000"/>
                </a:schemeClr>
              </a:solidFill>
              <a:latin typeface="+mn-lt"/>
            </a:endParaRPr>
          </a:p>
        </p:txBody>
      </p:sp>
      <p:sp>
        <p:nvSpPr>
          <p:cNvPr id="2" name="Rectangle 1">
            <a:extLst>
              <a:ext uri="{FF2B5EF4-FFF2-40B4-BE49-F238E27FC236}">
                <a16:creationId xmlns:a16="http://schemas.microsoft.com/office/drawing/2014/main" id="{56CAEF0C-DF8D-4FF1-A357-0EBBDDFB85FF}"/>
              </a:ext>
            </a:extLst>
          </p:cNvPr>
          <p:cNvSpPr/>
          <p:nvPr/>
        </p:nvSpPr>
        <p:spPr>
          <a:xfrm>
            <a:off x="6723530" y="900953"/>
            <a:ext cx="2285999" cy="78889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BC0B131F-CDD3-4518-8F14-5186261E5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804"/>
    </mc:Choice>
    <mc:Fallback xmlns="">
      <p:transition spd="slow" advTm="5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40DCEB0-9716-4410-BFFD-73E6F2B82E44}"/>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1FBB34EE-F9FD-4631-84BF-3250A0E7154E}"/>
              </a:ext>
            </a:extLst>
          </p:cNvPr>
          <p:cNvSpPr>
            <a:spLocks noGrp="1"/>
          </p:cNvSpPr>
          <p:nvPr>
            <p:ph type="subTitle" idx="1"/>
          </p:nvPr>
        </p:nvSpPr>
        <p:spPr/>
        <p:txBody>
          <a:bodyPr rtlCol="0">
            <a:normAutofit/>
          </a:bodyPr>
          <a:lstStyle/>
          <a:p>
            <a:pPr eaLnBrk="1" fontAlgn="auto" hangingPunct="1">
              <a:spcAft>
                <a:spcPts val="0"/>
              </a:spcAft>
              <a:defRPr/>
            </a:pPr>
            <a:endParaRPr lang="en-US" dirty="0"/>
          </a:p>
        </p:txBody>
      </p:sp>
      <p:pic>
        <p:nvPicPr>
          <p:cNvPr id="10244" name="Picture 3" descr="background.jpg">
            <a:extLst>
              <a:ext uri="{FF2B5EF4-FFF2-40B4-BE49-F238E27FC236}">
                <a16:creationId xmlns:a16="http://schemas.microsoft.com/office/drawing/2014/main" id="{21DDFF71-A257-47F5-BD1B-1B54CC08EC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208C21E3-3953-4FA7-A9E1-88D953398A2A}"/>
              </a:ext>
            </a:extLst>
          </p:cNvPr>
          <p:cNvSpPr txBox="1">
            <a:spLocks noChangeArrowheads="1"/>
          </p:cNvSpPr>
          <p:nvPr/>
        </p:nvSpPr>
        <p:spPr bwMode="auto">
          <a:xfrm>
            <a:off x="457200" y="660120"/>
            <a:ext cx="5715000" cy="757518"/>
          </a:xfrm>
          <a:prstGeom prst="rect">
            <a:avLst/>
          </a:prstGeom>
          <a:noFill/>
          <a:ln w="9525">
            <a:noFill/>
            <a:miter lim="800000"/>
            <a:headEnd/>
            <a:tailEnd/>
          </a:ln>
        </p:spPr>
        <p:txBody>
          <a:bodyPr anchor="ctr"/>
          <a:lstStyle/>
          <a:p>
            <a:pPr algn="ctr">
              <a:defRPr/>
            </a:pPr>
            <a:r>
              <a:rPr lang="en-US" sz="4400" dirty="0">
                <a:solidFill>
                  <a:schemeClr val="accent4">
                    <a:lumMod val="50000"/>
                  </a:schemeClr>
                </a:solidFill>
                <a:latin typeface="+mj-lt"/>
                <a:ea typeface="+mj-ea"/>
                <a:cs typeface="+mj-cs"/>
              </a:rPr>
              <a:t>After Enrollment</a:t>
            </a:r>
          </a:p>
        </p:txBody>
      </p:sp>
      <p:sp>
        <p:nvSpPr>
          <p:cNvPr id="6" name="Rectangle 3">
            <a:extLst>
              <a:ext uri="{FF2B5EF4-FFF2-40B4-BE49-F238E27FC236}">
                <a16:creationId xmlns:a16="http://schemas.microsoft.com/office/drawing/2014/main" id="{6C2A702C-425B-4CF7-9A8C-6D0CD4D69717}"/>
              </a:ext>
            </a:extLst>
          </p:cNvPr>
          <p:cNvSpPr txBox="1">
            <a:spLocks noChangeArrowheads="1"/>
          </p:cNvSpPr>
          <p:nvPr/>
        </p:nvSpPr>
        <p:spPr bwMode="auto">
          <a:xfrm>
            <a:off x="457200" y="1600200"/>
            <a:ext cx="7543800" cy="4525963"/>
          </a:xfrm>
          <a:prstGeom prst="rect">
            <a:avLst/>
          </a:prstGeom>
          <a:noFill/>
          <a:ln w="9525">
            <a:noFill/>
            <a:miter lim="800000"/>
            <a:headEnd/>
            <a:tailEnd/>
          </a:ln>
        </p:spPr>
        <p:txBody>
          <a:bodyPr/>
          <a:lstStyle/>
          <a:p>
            <a:pPr>
              <a:lnSpc>
                <a:spcPct val="90000"/>
              </a:lnSpc>
              <a:spcBef>
                <a:spcPct val="20000"/>
              </a:spcBef>
              <a:buFont typeface="Arial" pitchFamily="34" charset="0"/>
              <a:buChar char="•"/>
              <a:defRPr/>
            </a:pPr>
            <a:r>
              <a:rPr lang="en-US" sz="3600" dirty="0">
                <a:solidFill>
                  <a:schemeClr val="accent4">
                    <a:lumMod val="75000"/>
                  </a:schemeClr>
                </a:solidFill>
                <a:latin typeface="+mn-lt"/>
              </a:rPr>
              <a:t>All correspondence, certificates &amp; requests for additional information are sent to member’s home address, not the center. </a:t>
            </a:r>
          </a:p>
          <a:p>
            <a:pPr lvl="1">
              <a:lnSpc>
                <a:spcPct val="90000"/>
              </a:lnSpc>
              <a:spcBef>
                <a:spcPct val="20000"/>
              </a:spcBef>
              <a:buFont typeface="Arial" pitchFamily="34" charset="0"/>
              <a:buChar char="•"/>
              <a:defRPr/>
            </a:pPr>
            <a:r>
              <a:rPr lang="en-US" sz="3200" dirty="0">
                <a:solidFill>
                  <a:schemeClr val="accent4">
                    <a:lumMod val="75000"/>
                  </a:schemeClr>
                </a:solidFill>
                <a:latin typeface="+mn-lt"/>
              </a:rPr>
              <a:t>While directors may submit necessary information, it is ultimately the member’s responsibility to make sure their information is submitted for leveling.</a:t>
            </a:r>
          </a:p>
        </p:txBody>
      </p:sp>
      <p:sp>
        <p:nvSpPr>
          <p:cNvPr id="2" name="Rectangle 1">
            <a:extLst>
              <a:ext uri="{FF2B5EF4-FFF2-40B4-BE49-F238E27FC236}">
                <a16:creationId xmlns:a16="http://schemas.microsoft.com/office/drawing/2014/main" id="{E19CD90E-7E82-498A-93B5-1D5F07FBE40A}"/>
              </a:ext>
            </a:extLst>
          </p:cNvPr>
          <p:cNvSpPr/>
          <p:nvPr/>
        </p:nvSpPr>
        <p:spPr>
          <a:xfrm>
            <a:off x="6642848" y="918883"/>
            <a:ext cx="2250141" cy="7620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75F0E440-EBAC-4241-A8CC-B99DD0432B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62"/>
    </mc:Choice>
    <mc:Fallback xmlns="">
      <p:transition spd="slow" advTm="2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504</TotalTime>
  <Words>2096</Words>
  <Application>Microsoft Office PowerPoint</Application>
  <PresentationFormat>On-screen Show (4:3)</PresentationFormat>
  <Paragraphs>296</Paragraphs>
  <Slides>49</Slides>
  <Notes>1</Notes>
  <HiddenSlides>0</HiddenSlides>
  <MMClips>49</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hairep</dc:creator>
  <cp:lastModifiedBy>Jennifer L. Cowan</cp:lastModifiedBy>
  <cp:revision>859</cp:revision>
  <dcterms:created xsi:type="dcterms:W3CDTF">2011-10-14T20:52:50Z</dcterms:created>
  <dcterms:modified xsi:type="dcterms:W3CDTF">2025-02-21T19:24:05Z</dcterms:modified>
</cp:coreProperties>
</file>