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54"/>
  </p:notesMasterIdLst>
  <p:sldIdLst>
    <p:sldId id="307" r:id="rId2"/>
    <p:sldId id="327" r:id="rId3"/>
    <p:sldId id="304" r:id="rId4"/>
    <p:sldId id="295" r:id="rId5"/>
    <p:sldId id="330" r:id="rId6"/>
    <p:sldId id="259" r:id="rId7"/>
    <p:sldId id="308" r:id="rId8"/>
    <p:sldId id="260" r:id="rId9"/>
    <p:sldId id="309" r:id="rId10"/>
    <p:sldId id="261" r:id="rId11"/>
    <p:sldId id="281" r:id="rId12"/>
    <p:sldId id="297" r:id="rId13"/>
    <p:sldId id="310" r:id="rId14"/>
    <p:sldId id="331" r:id="rId15"/>
    <p:sldId id="337" r:id="rId16"/>
    <p:sldId id="264" r:id="rId17"/>
    <p:sldId id="265" r:id="rId18"/>
    <p:sldId id="312" r:id="rId19"/>
    <p:sldId id="313" r:id="rId20"/>
    <p:sldId id="266" r:id="rId21"/>
    <p:sldId id="316" r:id="rId22"/>
    <p:sldId id="317" r:id="rId23"/>
    <p:sldId id="338" r:id="rId24"/>
    <p:sldId id="339" r:id="rId25"/>
    <p:sldId id="340" r:id="rId26"/>
    <p:sldId id="341" r:id="rId27"/>
    <p:sldId id="342" r:id="rId28"/>
    <p:sldId id="343" r:id="rId29"/>
    <p:sldId id="344" r:id="rId30"/>
    <p:sldId id="345" r:id="rId31"/>
    <p:sldId id="346" r:id="rId32"/>
    <p:sldId id="318" r:id="rId33"/>
    <p:sldId id="319" r:id="rId34"/>
    <p:sldId id="267" r:id="rId35"/>
    <p:sldId id="268" r:id="rId36"/>
    <p:sldId id="320" r:id="rId37"/>
    <p:sldId id="321" r:id="rId38"/>
    <p:sldId id="271" r:id="rId39"/>
    <p:sldId id="322" r:id="rId40"/>
    <p:sldId id="277" r:id="rId41"/>
    <p:sldId id="333" r:id="rId42"/>
    <p:sldId id="334" r:id="rId43"/>
    <p:sldId id="284" r:id="rId44"/>
    <p:sldId id="335" r:id="rId45"/>
    <p:sldId id="326" r:id="rId46"/>
    <p:sldId id="323" r:id="rId47"/>
    <p:sldId id="325" r:id="rId48"/>
    <p:sldId id="328" r:id="rId49"/>
    <p:sldId id="329" r:id="rId50"/>
    <p:sldId id="332" r:id="rId51"/>
    <p:sldId id="294" r:id="rId52"/>
    <p:sldId id="336" r:id="rId5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1D689BD-CA22-4281-B060-AFE4A66A0891}">
          <p14:sldIdLst>
            <p14:sldId id="307"/>
            <p14:sldId id="327"/>
            <p14:sldId id="304"/>
            <p14:sldId id="295"/>
            <p14:sldId id="330"/>
            <p14:sldId id="259"/>
            <p14:sldId id="308"/>
            <p14:sldId id="260"/>
            <p14:sldId id="309"/>
            <p14:sldId id="261"/>
            <p14:sldId id="281"/>
            <p14:sldId id="297"/>
            <p14:sldId id="310"/>
            <p14:sldId id="331"/>
            <p14:sldId id="337"/>
          </p14:sldIdLst>
        </p14:section>
        <p14:section name="Untitled Section" id="{7EEB93D5-449D-4BCE-A22D-2E9210B09354}">
          <p14:sldIdLst>
            <p14:sldId id="264"/>
            <p14:sldId id="265"/>
            <p14:sldId id="312"/>
            <p14:sldId id="313"/>
            <p14:sldId id="266"/>
            <p14:sldId id="316"/>
            <p14:sldId id="317"/>
            <p14:sldId id="338"/>
            <p14:sldId id="339"/>
            <p14:sldId id="340"/>
            <p14:sldId id="341"/>
            <p14:sldId id="342"/>
            <p14:sldId id="343"/>
            <p14:sldId id="344"/>
            <p14:sldId id="345"/>
            <p14:sldId id="346"/>
            <p14:sldId id="318"/>
            <p14:sldId id="319"/>
            <p14:sldId id="267"/>
            <p14:sldId id="268"/>
            <p14:sldId id="320"/>
            <p14:sldId id="321"/>
            <p14:sldId id="271"/>
            <p14:sldId id="322"/>
            <p14:sldId id="277"/>
            <p14:sldId id="333"/>
            <p14:sldId id="334"/>
            <p14:sldId id="284"/>
            <p14:sldId id="335"/>
            <p14:sldId id="326"/>
            <p14:sldId id="323"/>
            <p14:sldId id="325"/>
            <p14:sldId id="328"/>
            <p14:sldId id="329"/>
            <p14:sldId id="332"/>
            <p14:sldId id="294"/>
            <p14:sldId id="33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20" d="100"/>
          <a:sy n="120" d="100"/>
        </p:scale>
        <p:origin x="2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shaun South" userId="55f2f807-3245-46f3-a32d-90bdec7f8291" providerId="ADAL" clId="{7D7B91AA-DACA-417B-BF31-9CFD94D220F5}"/>
    <pc:docChg chg="custSel modSld">
      <pc:chgData name="Vashaun South" userId="55f2f807-3245-46f3-a32d-90bdec7f8291" providerId="ADAL" clId="{7D7B91AA-DACA-417B-BF31-9CFD94D220F5}" dt="2024-10-21T15:43:44.962" v="1" actId="478"/>
      <pc:docMkLst>
        <pc:docMk/>
      </pc:docMkLst>
      <pc:sldChg chg="delSp modSp mod">
        <pc:chgData name="Vashaun South" userId="55f2f807-3245-46f3-a32d-90bdec7f8291" providerId="ADAL" clId="{7D7B91AA-DACA-417B-BF31-9CFD94D220F5}" dt="2024-10-21T15:43:44.962" v="1" actId="478"/>
        <pc:sldMkLst>
          <pc:docMk/>
          <pc:sldMk cId="3918586368" sldId="307"/>
        </pc:sldMkLst>
        <pc:spChg chg="del mod">
          <ac:chgData name="Vashaun South" userId="55f2f807-3245-46f3-a32d-90bdec7f8291" providerId="ADAL" clId="{7D7B91AA-DACA-417B-BF31-9CFD94D220F5}" dt="2024-10-21T15:43:44.962" v="1" actId="478"/>
          <ac:spMkLst>
            <pc:docMk/>
            <pc:sldMk cId="3918586368" sldId="307"/>
            <ac:spMk id="2" creationId="{1E5B9C88-C970-80D6-C111-844FAA9B077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ED3D8C65-6699-4A3F-9AB4-3133750B840B}" type="datetimeFigureOut">
              <a:rPr lang="en-US" smtClean="0"/>
              <a:t>10/21/2024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D3AE9723-8552-4710-BEFE-F7823E9F7352}" type="slidenum">
              <a:rPr lang="en-US" smtClean="0"/>
              <a:t>‹#›</a:t>
            </a:fld>
            <a:endParaRPr lang="en-US"/>
          </a:p>
        </p:txBody>
      </p:sp>
    </p:spTree>
    <p:extLst>
      <p:ext uri="{BB962C8B-B14F-4D97-AF65-F5344CB8AC3E}">
        <p14:creationId xmlns:p14="http://schemas.microsoft.com/office/powerpoint/2010/main" val="1584674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an independent college and career advisor who works with students and families in the transition from HS to college. For the past 35 years I’ve had the pleasure of seeing many beautiful young people such as yourselves move on to higher education and benefit from college &amp;/or other post-secondary programs.</a:t>
            </a:r>
          </a:p>
          <a:p>
            <a:r>
              <a:rPr lang="en-US" dirty="0"/>
              <a:t>Student athletes have benefited from guidance on the NCAA Eligibility Center process….which can be a little daunting.</a:t>
            </a:r>
          </a:p>
        </p:txBody>
      </p:sp>
      <p:sp>
        <p:nvSpPr>
          <p:cNvPr id="4" name="Slide Number Placeholder 3"/>
          <p:cNvSpPr>
            <a:spLocks noGrp="1"/>
          </p:cNvSpPr>
          <p:nvPr>
            <p:ph type="sldNum" sz="quarter" idx="5"/>
          </p:nvPr>
        </p:nvSpPr>
        <p:spPr/>
        <p:txBody>
          <a:bodyPr/>
          <a:lstStyle/>
          <a:p>
            <a:fld id="{D3AE9723-8552-4710-BEFE-F7823E9F7352}" type="slidenum">
              <a:rPr lang="en-US" smtClean="0"/>
              <a:t>3</a:t>
            </a:fld>
            <a:endParaRPr lang="en-US"/>
          </a:p>
        </p:txBody>
      </p:sp>
    </p:spTree>
    <p:extLst>
      <p:ext uri="{BB962C8B-B14F-4D97-AF65-F5344CB8AC3E}">
        <p14:creationId xmlns:p14="http://schemas.microsoft.com/office/powerpoint/2010/main" val="284620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AE9723-8552-4710-BEFE-F7823E9F7352}" type="slidenum">
              <a:rPr lang="en-US" smtClean="0"/>
              <a:t>6</a:t>
            </a:fld>
            <a:endParaRPr lang="en-US"/>
          </a:p>
        </p:txBody>
      </p:sp>
    </p:spTree>
    <p:extLst>
      <p:ext uri="{BB962C8B-B14F-4D97-AF65-F5344CB8AC3E}">
        <p14:creationId xmlns:p14="http://schemas.microsoft.com/office/powerpoint/2010/main" val="3478792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YOU HAVE TO FIND THEM…..WHERE DO YOU LOOK?</a:t>
            </a:r>
          </a:p>
        </p:txBody>
      </p:sp>
      <p:sp>
        <p:nvSpPr>
          <p:cNvPr id="4" name="Slide Number Placeholder 3"/>
          <p:cNvSpPr>
            <a:spLocks noGrp="1"/>
          </p:cNvSpPr>
          <p:nvPr>
            <p:ph type="sldNum" sz="quarter" idx="5"/>
          </p:nvPr>
        </p:nvSpPr>
        <p:spPr/>
        <p:txBody>
          <a:bodyPr/>
          <a:lstStyle/>
          <a:p>
            <a:fld id="{D3AE9723-8552-4710-BEFE-F7823E9F7352}" type="slidenum">
              <a:rPr lang="en-US" smtClean="0"/>
              <a:t>8</a:t>
            </a:fld>
            <a:endParaRPr lang="en-US"/>
          </a:p>
        </p:txBody>
      </p:sp>
    </p:spTree>
    <p:extLst>
      <p:ext uri="{BB962C8B-B14F-4D97-AF65-F5344CB8AC3E}">
        <p14:creationId xmlns:p14="http://schemas.microsoft.com/office/powerpoint/2010/main" val="3107183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10/21/2024</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759925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10/21/2024</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01025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10/21/2024</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2415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10/21/2024</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826054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10/21/2024</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0884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10/21/2024</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981320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10/21/2024</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906039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10/21/2024</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025764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10/21/2024</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16178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10/21/2024</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503723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10/21/2024</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483583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10/21/2024</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423773187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tudentaid.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studentaid.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ollegeboard.org/" TargetMode="External"/><Relationship Id="rId2" Type="http://schemas.openxmlformats.org/officeDocument/2006/relationships/hyperlink" Target="http://www.scholarships.com/" TargetMode="External"/><Relationship Id="rId1" Type="http://schemas.openxmlformats.org/officeDocument/2006/relationships/slideLayout" Target="../slideLayouts/slideLayout2.xml"/><Relationship Id="rId5" Type="http://schemas.openxmlformats.org/officeDocument/2006/relationships/hyperlink" Target="http://www.fastweb.com/" TargetMode="External"/><Relationship Id="rId4" Type="http://schemas.openxmlformats.org/officeDocument/2006/relationships/hyperlink" Target="http://www.salliemae.com/"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scholarships.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affected-by-sept-11th-attacks" TargetMode="External"/><Relationship Id="rId2" Type="http://schemas.openxmlformats.org/officeDocument/2006/relationships/hyperlink" Target="https://www.scholarships.com/financial-aid/college-scholarships/scholarship-directory/special-attributes/adopted-foster-child-orphan" TargetMode="External"/><Relationship Id="rId1" Type="http://schemas.openxmlformats.org/officeDocument/2006/relationships/slideLayout" Target="../slideLayouts/slideLayout2.xml"/><Relationship Id="rId6" Type="http://schemas.openxmlformats.org/officeDocument/2006/relationships/hyperlink" Target="https://www.scholarships.com/financial-aid/college-scholarships/scholarship-directory/special-attributes/anti-bullying-advocate-victim-of-bullying" TargetMode="External"/><Relationship Id="rId5" Type="http://schemas.openxmlformats.org/officeDocument/2006/relationships/hyperlink" Target="https://www.scholarships.com/financial-aid/college-scholarships/scholarship-directory/special-attributes/animal-pet-care-experience" TargetMode="External"/><Relationship Id="rId4" Type="http://schemas.openxmlformats.org/officeDocument/2006/relationships/hyperlink" Target="https://www.scholarships.com/financial-aid/college-scholarships/scholarship-directory/special-attributes/against-the-death-penalty"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birth-mother-placed-a-child-for-adoption" TargetMode="External"/><Relationship Id="rId2" Type="http://schemas.openxmlformats.org/officeDocument/2006/relationships/hyperlink" Target="https://www.scholarships.com/financial-aid/college-scholarships/scholarship-directory/special-attributes/bilingual" TargetMode="External"/><Relationship Id="rId1" Type="http://schemas.openxmlformats.org/officeDocument/2006/relationships/slideLayout" Target="../slideLayouts/slideLayout2.xml"/><Relationship Id="rId6" Type="http://schemas.openxmlformats.org/officeDocument/2006/relationships/hyperlink" Target="https://www.scholarships.com/financial-aid/college-scholarships/scholarship-directory/special-attributes/credit-union-member" TargetMode="External"/><Relationship Id="rId5" Type="http://schemas.openxmlformats.org/officeDocument/2006/relationships/hyperlink" Target="https://www.scholarships.com/financial-aid/college-scholarships/scholarship-directory/special-attributes/child-of-single-parent" TargetMode="External"/><Relationship Id="rId4" Type="http://schemas.openxmlformats.org/officeDocument/2006/relationships/hyperlink" Target="https://www.scholarships.com/financial-aid/college-scholarships/scholarship-directory/special-attributes/cancer-patient-survivor-or-child-o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duck-calling" TargetMode="External"/><Relationship Id="rId2" Type="http://schemas.openxmlformats.org/officeDocument/2006/relationships/hyperlink" Target="https://www.scholarships.com/financial-aid/college-scholarships/scholarship-directory/special-attributes/domestic-abuse-victim" TargetMode="External"/><Relationship Id="rId1" Type="http://schemas.openxmlformats.org/officeDocument/2006/relationships/slideLayout" Target="../slideLayouts/slideLayout2.xml"/><Relationship Id="rId6" Type="http://schemas.openxmlformats.org/officeDocument/2006/relationships/hyperlink" Target="https://www.scholarships.com/financial-aid/college-scholarships/scholarship-directory/special-attributes/first-in-family-college-student" TargetMode="External"/><Relationship Id="rId5" Type="http://schemas.openxmlformats.org/officeDocument/2006/relationships/hyperlink" Target="https://www.scholarships.com/financial-aid/college-scholarships/scholarship-directory/special-attributes/farmer" TargetMode="External"/><Relationship Id="rId4" Type="http://schemas.openxmlformats.org/officeDocument/2006/relationships/hyperlink" Target="https://www.scholarships.com/financial-aid/college-scholarships/scholarship-directory/special-attributes/environmental-activis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greek-life" TargetMode="External"/><Relationship Id="rId2" Type="http://schemas.openxmlformats.org/officeDocument/2006/relationships/hyperlink" Target="https://www.scholarships.com/financial-aid/college-scholarships/scholarship-directory/special-attributes/fishing-enthusiast" TargetMode="External"/><Relationship Id="rId1" Type="http://schemas.openxmlformats.org/officeDocument/2006/relationships/slideLayout" Target="../slideLayouts/slideLayout2.xml"/><Relationship Id="rId6" Type="http://schemas.openxmlformats.org/officeDocument/2006/relationships/hyperlink" Target="https://www.scholarships.com/financial-aid/college-scholarships/scholarship-directory/special-attributes/lgbtqia" TargetMode="External"/><Relationship Id="rId5" Type="http://schemas.openxmlformats.org/officeDocument/2006/relationships/hyperlink" Target="https://www.scholarships.com/financial-aid/college-scholarships/scholarship-directory/special-attributes/left-handed-people" TargetMode="External"/><Relationship Id="rId4" Type="http://schemas.openxmlformats.org/officeDocument/2006/relationships/hyperlink" Target="https://www.scholarships.com/financial-aid/college-scholarships/scholarship-directory/special-attributes/homeless-formerly-homeles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model-railroading" TargetMode="External"/><Relationship Id="rId2" Type="http://schemas.openxmlformats.org/officeDocument/2006/relationships/hyperlink" Target="https://www.scholarships.com/financial-aid/college-scholarships/scholarship-directory/special-attributes/migrant-worker-child-of-migrant-worker" TargetMode="External"/><Relationship Id="rId1" Type="http://schemas.openxmlformats.org/officeDocument/2006/relationships/slideLayout" Target="../slideLayouts/slideLayout2.xml"/><Relationship Id="rId5" Type="http://schemas.openxmlformats.org/officeDocument/2006/relationships/hyperlink" Target="https://www.scholarships.com/financial-aid/college-scholarships/scholarship-directory/special-attributes/national-merit-scholar" TargetMode="External"/><Relationship Id="rId4" Type="http://schemas.openxmlformats.org/officeDocument/2006/relationships/hyperlink" Target="https://www.scholarships.com/financial-aid/college-scholarships/scholarship-directory/special-attributes/multiple-birth-sibling-or-parent-o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model-railroading" TargetMode="External"/><Relationship Id="rId2" Type="http://schemas.openxmlformats.org/officeDocument/2006/relationships/hyperlink" Target="https://www.scholarships.com/financial-aid/college-scholarships/scholarship-directory/special-attributes/migrant-worker-child-of-migrant-worker" TargetMode="External"/><Relationship Id="rId1" Type="http://schemas.openxmlformats.org/officeDocument/2006/relationships/slideLayout" Target="../slideLayouts/slideLayout2.xml"/><Relationship Id="rId6" Type="http://schemas.openxmlformats.org/officeDocument/2006/relationships/hyperlink" Target="https://www.scholarships.com/financial-aid/college-scholarships/scholarship-directory/special-attributes/purple-heart-recipient-or-immediate-family-of-recipient" TargetMode="External"/><Relationship Id="rId5" Type="http://schemas.openxmlformats.org/officeDocument/2006/relationships/hyperlink" Target="https://www.scholarships.com/financial-aid/college-scholarships/scholarship-directory/special-attributes/national-merit-scholar" TargetMode="External"/><Relationship Id="rId4" Type="http://schemas.openxmlformats.org/officeDocument/2006/relationships/hyperlink" Target="https://www.scholarships.com/financial-aid/college-scholarships/scholarship-directory/special-attributes/multiple-birth-sibling-or-parent-o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refugee-immigrant" TargetMode="External"/><Relationship Id="rId2" Type="http://schemas.openxmlformats.org/officeDocument/2006/relationships/hyperlink" Target="https://www.scholarships.com/financial-aid/college-scholarships/scholarship-directory/special-attributes/quiz-bowl-participant" TargetMode="External"/><Relationship Id="rId1" Type="http://schemas.openxmlformats.org/officeDocument/2006/relationships/slideLayout" Target="../slideLayouts/slideLayout2.xml"/><Relationship Id="rId6" Type="http://schemas.openxmlformats.org/officeDocument/2006/relationships/hyperlink" Target="https://www.scholarships.com/financial-aid/college-scholarships/scholarship-directory/special-attributes/single-parent" TargetMode="External"/><Relationship Id="rId5" Type="http://schemas.openxmlformats.org/officeDocument/2006/relationships/hyperlink" Target="https://www.scholarships.com/financial-aid/college-scholarships/scholarship-directory/special-attributes/rural-student" TargetMode="External"/><Relationship Id="rId4" Type="http://schemas.openxmlformats.org/officeDocument/2006/relationships/hyperlink" Target="https://www.scholarships.com/financial-aid/college-scholarships/scholarship-directory/special-attributes/returning-continuing-studen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student-with-dependent-children" TargetMode="External"/><Relationship Id="rId2" Type="http://schemas.openxmlformats.org/officeDocument/2006/relationships/hyperlink" Target="https://www.scholarships.com/financial-aid/college-scholarships/scholarship-directory/special-attributes/social-action" TargetMode="External"/><Relationship Id="rId1" Type="http://schemas.openxmlformats.org/officeDocument/2006/relationships/slideLayout" Target="../slideLayouts/slideLayout2.xml"/><Relationship Id="rId6" Type="http://schemas.openxmlformats.org/officeDocument/2006/relationships/hyperlink" Target="https://www.scholarships.com/financial-aid/college-scholarships/scholarship-directory/special-attributes/transfer-students" TargetMode="External"/><Relationship Id="rId5" Type="http://schemas.openxmlformats.org/officeDocument/2006/relationships/hyperlink" Target="https://www.scholarships.com/financial-aid/college-scholarships/scholarship-directory/special-attributes/tall-people" TargetMode="External"/><Relationship Id="rId4" Type="http://schemas.openxmlformats.org/officeDocument/2006/relationships/hyperlink" Target="https://www.scholarships.com/financial-aid/college-scholarships/scholarship-directory/special-attributes/study-abroad"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scholarships.com/financial-aid/college-scholarships/scholarship-directory/special-attributes/undocumented-tps-daca" TargetMode="External"/><Relationship Id="rId2" Type="http://schemas.openxmlformats.org/officeDocument/2006/relationships/hyperlink" Target="https://www.scholarships.com/financial-aid/college-scholarships/scholarship-directory/special-attributes/transplant-candidate-recipient" TargetMode="External"/><Relationship Id="rId1" Type="http://schemas.openxmlformats.org/officeDocument/2006/relationships/slideLayout" Target="../slideLayouts/slideLayout2.xml"/><Relationship Id="rId5" Type="http://schemas.openxmlformats.org/officeDocument/2006/relationships/hyperlink" Target="https://www.scholarships.com/financial-aid/college-scholarships/scholarship-directory/special-attributes/veteran-or-child-of-veteran" TargetMode="External"/><Relationship Id="rId4" Type="http://schemas.openxmlformats.org/officeDocument/2006/relationships/hyperlink" Target="https://www.scholarships.com/financial-aid/college-scholarships/scholarship-directory/special-attributes/vegetarian-vegan"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www.collegeboard.or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upromise.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94FD13-8597-2C37-A9B7-7B748AC957CD}"/>
              </a:ext>
            </a:extLst>
          </p:cNvPr>
          <p:cNvSpPr>
            <a:spLocks noGrp="1"/>
          </p:cNvSpPr>
          <p:nvPr>
            <p:ph idx="1"/>
          </p:nvPr>
        </p:nvSpPr>
        <p:spPr/>
        <p:txBody>
          <a:bodyPr>
            <a:normAutofit/>
          </a:bodyPr>
          <a:lstStyle/>
          <a:p>
            <a:pPr marL="0" indent="0" algn="ctr">
              <a:buNone/>
            </a:pPr>
            <a:r>
              <a:rPr lang="en-US" sz="6600" b="1" dirty="0">
                <a:solidFill>
                  <a:schemeClr val="tx1"/>
                </a:solidFill>
              </a:rPr>
              <a:t>SHOW ME THE MONEY……</a:t>
            </a:r>
          </a:p>
          <a:p>
            <a:pPr marL="0" indent="0" algn="ctr">
              <a:buNone/>
            </a:pPr>
            <a:r>
              <a:rPr lang="en-US" sz="6600" b="1" dirty="0">
                <a:solidFill>
                  <a:schemeClr val="tx1"/>
                </a:solidFill>
              </a:rPr>
              <a:t>FOR COLLEGE THAT IS!</a:t>
            </a:r>
          </a:p>
        </p:txBody>
      </p:sp>
    </p:spTree>
    <p:extLst>
      <p:ext uri="{BB962C8B-B14F-4D97-AF65-F5344CB8AC3E}">
        <p14:creationId xmlns:p14="http://schemas.microsoft.com/office/powerpoint/2010/main" val="3918586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EEA2-3884-38D3-E813-6D4C68694842}"/>
              </a:ext>
            </a:extLst>
          </p:cNvPr>
          <p:cNvSpPr>
            <a:spLocks noGrp="1"/>
          </p:cNvSpPr>
          <p:nvPr>
            <p:ph type="title"/>
          </p:nvPr>
        </p:nvSpPr>
        <p:spPr/>
        <p:txBody>
          <a:bodyPr>
            <a:normAutofit/>
          </a:bodyPr>
          <a:lstStyle/>
          <a:p>
            <a:pPr algn="ctr"/>
            <a:r>
              <a:rPr lang="en-US" sz="6000" b="1" u="sng" dirty="0">
                <a:solidFill>
                  <a:schemeClr val="tx1"/>
                </a:solidFill>
              </a:rPr>
              <a:t>3 levels of funding</a:t>
            </a:r>
          </a:p>
        </p:txBody>
      </p:sp>
      <p:sp>
        <p:nvSpPr>
          <p:cNvPr id="3" name="Content Placeholder 2">
            <a:extLst>
              <a:ext uri="{FF2B5EF4-FFF2-40B4-BE49-F238E27FC236}">
                <a16:creationId xmlns:a16="http://schemas.microsoft.com/office/drawing/2014/main" id="{FC9E65CC-E278-6553-B6F8-37229349EEE4}"/>
              </a:ext>
            </a:extLst>
          </p:cNvPr>
          <p:cNvSpPr>
            <a:spLocks noGrp="1"/>
          </p:cNvSpPr>
          <p:nvPr>
            <p:ph idx="1"/>
          </p:nvPr>
        </p:nvSpPr>
        <p:spPr/>
        <p:txBody>
          <a:bodyPr/>
          <a:lstStyle/>
          <a:p>
            <a:pPr algn="ctr"/>
            <a:endParaRPr lang="en-US" sz="4800" b="1" dirty="0">
              <a:solidFill>
                <a:schemeClr val="tx1"/>
              </a:solidFill>
            </a:endParaRPr>
          </a:p>
          <a:p>
            <a:pPr algn="ctr"/>
            <a:r>
              <a:rPr lang="en-US" sz="4800" b="1" dirty="0">
                <a:solidFill>
                  <a:schemeClr val="tx1"/>
                </a:solidFill>
              </a:rPr>
              <a:t>NATIONAL</a:t>
            </a:r>
          </a:p>
          <a:p>
            <a:pPr algn="ctr"/>
            <a:r>
              <a:rPr lang="en-US" sz="4800" b="1" dirty="0">
                <a:solidFill>
                  <a:schemeClr val="tx1"/>
                </a:solidFill>
              </a:rPr>
              <a:t>STATE</a:t>
            </a:r>
          </a:p>
          <a:p>
            <a:pPr algn="ctr"/>
            <a:r>
              <a:rPr lang="en-US" sz="4800" b="1" dirty="0">
                <a:solidFill>
                  <a:schemeClr val="tx1"/>
                </a:solidFill>
              </a:rPr>
              <a:t>LOCAL</a:t>
            </a:r>
          </a:p>
          <a:p>
            <a:endParaRPr lang="en-US" dirty="0"/>
          </a:p>
        </p:txBody>
      </p:sp>
    </p:spTree>
    <p:extLst>
      <p:ext uri="{BB962C8B-B14F-4D97-AF65-F5344CB8AC3E}">
        <p14:creationId xmlns:p14="http://schemas.microsoft.com/office/powerpoint/2010/main" val="2749103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CD87A-E1C5-E91C-3464-2748C09FF195}"/>
              </a:ext>
            </a:extLst>
          </p:cNvPr>
          <p:cNvSpPr>
            <a:spLocks noGrp="1"/>
          </p:cNvSpPr>
          <p:nvPr>
            <p:ph type="title"/>
          </p:nvPr>
        </p:nvSpPr>
        <p:spPr/>
        <p:txBody>
          <a:bodyPr>
            <a:normAutofit/>
          </a:bodyPr>
          <a:lstStyle/>
          <a:p>
            <a:pPr algn="ctr"/>
            <a:r>
              <a:rPr lang="en-US" sz="6000" b="1" u="sng" dirty="0">
                <a:solidFill>
                  <a:schemeClr val="tx1"/>
                </a:solidFill>
              </a:rPr>
              <a:t>NATIONAL</a:t>
            </a:r>
          </a:p>
        </p:txBody>
      </p:sp>
      <p:sp>
        <p:nvSpPr>
          <p:cNvPr id="3" name="Content Placeholder 2">
            <a:extLst>
              <a:ext uri="{FF2B5EF4-FFF2-40B4-BE49-F238E27FC236}">
                <a16:creationId xmlns:a16="http://schemas.microsoft.com/office/drawing/2014/main" id="{8122F760-7328-5E3D-1D68-568C9F74F1AC}"/>
              </a:ext>
            </a:extLst>
          </p:cNvPr>
          <p:cNvSpPr>
            <a:spLocks noGrp="1"/>
          </p:cNvSpPr>
          <p:nvPr>
            <p:ph idx="1"/>
          </p:nvPr>
        </p:nvSpPr>
        <p:spPr/>
        <p:txBody>
          <a:bodyPr/>
          <a:lstStyle/>
          <a:p>
            <a:r>
              <a:rPr lang="en-US" sz="4800" b="1" dirty="0">
                <a:solidFill>
                  <a:schemeClr val="tx1"/>
                </a:solidFill>
              </a:rPr>
              <a:t>FEDERAL GOV’T (FAFSA)</a:t>
            </a:r>
          </a:p>
          <a:p>
            <a:pPr marL="0" indent="0">
              <a:buNone/>
            </a:pPr>
            <a:r>
              <a:rPr lang="en-US" sz="4800" b="1" dirty="0">
                <a:solidFill>
                  <a:schemeClr val="tx1"/>
                </a:solidFill>
              </a:rPr>
              <a:t> (Grants, Loans, Work Study)</a:t>
            </a:r>
          </a:p>
          <a:p>
            <a:r>
              <a:rPr lang="en-US" sz="4800" b="1" dirty="0">
                <a:solidFill>
                  <a:schemeClr val="tx1"/>
                </a:solidFill>
              </a:rPr>
              <a:t>CSS PROFILE (private funding)</a:t>
            </a:r>
          </a:p>
          <a:p>
            <a:r>
              <a:rPr lang="en-US" sz="4800" b="1" dirty="0">
                <a:solidFill>
                  <a:schemeClr val="tx1"/>
                </a:solidFill>
              </a:rPr>
              <a:t>NATIONWIDE SCHOLARSHIPS</a:t>
            </a:r>
          </a:p>
          <a:p>
            <a:endParaRPr lang="en-US" dirty="0"/>
          </a:p>
        </p:txBody>
      </p:sp>
    </p:spTree>
    <p:extLst>
      <p:ext uri="{BB962C8B-B14F-4D97-AF65-F5344CB8AC3E}">
        <p14:creationId xmlns:p14="http://schemas.microsoft.com/office/powerpoint/2010/main" val="390245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188CF-F934-AE37-165F-9CAEFCF14207}"/>
              </a:ext>
            </a:extLst>
          </p:cNvPr>
          <p:cNvSpPr>
            <a:spLocks noGrp="1"/>
          </p:cNvSpPr>
          <p:nvPr>
            <p:ph type="title"/>
          </p:nvPr>
        </p:nvSpPr>
        <p:spPr/>
        <p:txBody>
          <a:bodyPr>
            <a:normAutofit/>
          </a:bodyPr>
          <a:lstStyle/>
          <a:p>
            <a:pPr algn="ctr"/>
            <a:r>
              <a:rPr lang="en-US" sz="6600" b="1" u="sng" dirty="0">
                <a:solidFill>
                  <a:schemeClr val="tx1"/>
                </a:solidFill>
              </a:rPr>
              <a:t>FAFSA</a:t>
            </a:r>
            <a:endParaRPr lang="en-US" sz="6600" dirty="0"/>
          </a:p>
        </p:txBody>
      </p:sp>
      <p:sp>
        <p:nvSpPr>
          <p:cNvPr id="3" name="Content Placeholder 2">
            <a:extLst>
              <a:ext uri="{FF2B5EF4-FFF2-40B4-BE49-F238E27FC236}">
                <a16:creationId xmlns:a16="http://schemas.microsoft.com/office/drawing/2014/main" id="{E96E171D-F47F-4AC7-7D4A-63190A991BC4}"/>
              </a:ext>
            </a:extLst>
          </p:cNvPr>
          <p:cNvSpPr>
            <a:spLocks noGrp="1"/>
          </p:cNvSpPr>
          <p:nvPr>
            <p:ph idx="1"/>
          </p:nvPr>
        </p:nvSpPr>
        <p:spPr/>
        <p:txBody>
          <a:bodyPr>
            <a:noAutofit/>
          </a:bodyPr>
          <a:lstStyle/>
          <a:p>
            <a:r>
              <a:rPr lang="en-US" sz="3600" b="1" dirty="0">
                <a:solidFill>
                  <a:schemeClr val="tx1"/>
                </a:solidFill>
              </a:rPr>
              <a:t>74% of graduate students received financial aid</a:t>
            </a:r>
          </a:p>
          <a:p>
            <a:r>
              <a:rPr lang="en-US" sz="3600" b="1" dirty="0">
                <a:solidFill>
                  <a:schemeClr val="tx1"/>
                </a:solidFill>
              </a:rPr>
              <a:t>43% received grants, averaging $11,300 </a:t>
            </a:r>
          </a:p>
          <a:p>
            <a:r>
              <a:rPr lang="en-US" sz="3600" b="1" dirty="0">
                <a:solidFill>
                  <a:schemeClr val="tx1"/>
                </a:solidFill>
              </a:rPr>
              <a:t>12% received assistantships, worth an average of $18,000</a:t>
            </a:r>
          </a:p>
          <a:p>
            <a:r>
              <a:rPr lang="en-US" sz="3600" b="1" dirty="0">
                <a:solidFill>
                  <a:schemeClr val="tx1"/>
                </a:solidFill>
              </a:rPr>
              <a:t>39% took out direct unsubsidized loans</a:t>
            </a:r>
          </a:p>
          <a:p>
            <a:r>
              <a:rPr lang="en-US" sz="3600" b="1" dirty="0">
                <a:solidFill>
                  <a:schemeClr val="tx1"/>
                </a:solidFill>
              </a:rPr>
              <a:t>11%  took direct PLUS </a:t>
            </a:r>
          </a:p>
        </p:txBody>
      </p:sp>
    </p:spTree>
    <p:extLst>
      <p:ext uri="{BB962C8B-B14F-4D97-AF65-F5344CB8AC3E}">
        <p14:creationId xmlns:p14="http://schemas.microsoft.com/office/powerpoint/2010/main" val="276098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7A37F-4650-07AD-4B6E-C863AECC6BCD}"/>
              </a:ext>
            </a:extLst>
          </p:cNvPr>
          <p:cNvSpPr>
            <a:spLocks noGrp="1"/>
          </p:cNvSpPr>
          <p:nvPr>
            <p:ph type="title"/>
          </p:nvPr>
        </p:nvSpPr>
        <p:spPr/>
        <p:txBody>
          <a:bodyPr/>
          <a:lstStyle/>
          <a:p>
            <a:pPr algn="ctr"/>
            <a:r>
              <a:rPr lang="en-US" b="1" u="sng" dirty="0">
                <a:solidFill>
                  <a:schemeClr val="tx1"/>
                </a:solidFill>
              </a:rPr>
              <a:t>Federal Aid for Graduate Students</a:t>
            </a:r>
          </a:p>
        </p:txBody>
      </p:sp>
      <p:sp>
        <p:nvSpPr>
          <p:cNvPr id="3" name="Content Placeholder 2">
            <a:extLst>
              <a:ext uri="{FF2B5EF4-FFF2-40B4-BE49-F238E27FC236}">
                <a16:creationId xmlns:a16="http://schemas.microsoft.com/office/drawing/2014/main" id="{0F9620ED-BD37-37A1-7F16-EE7F9DE9059F}"/>
              </a:ext>
            </a:extLst>
          </p:cNvPr>
          <p:cNvSpPr>
            <a:spLocks noGrp="1"/>
          </p:cNvSpPr>
          <p:nvPr>
            <p:ph idx="1"/>
          </p:nvPr>
        </p:nvSpPr>
        <p:spPr/>
        <p:txBody>
          <a:bodyPr>
            <a:normAutofit fontScale="92500" lnSpcReduction="10000"/>
          </a:bodyPr>
          <a:lstStyle/>
          <a:p>
            <a:r>
              <a:rPr lang="en-US" sz="5400" b="1" dirty="0">
                <a:solidFill>
                  <a:schemeClr val="tx1"/>
                </a:solidFill>
              </a:rPr>
              <a:t>Student Loans</a:t>
            </a:r>
          </a:p>
          <a:p>
            <a:pPr marL="0" indent="0">
              <a:buNone/>
            </a:pPr>
            <a:r>
              <a:rPr lang="en-US" sz="3200" b="1" dirty="0">
                <a:solidFill>
                  <a:schemeClr val="tx1"/>
                </a:solidFill>
              </a:rPr>
              <a:t>(Direct unsubsidized loans / Graduate PLUS)</a:t>
            </a:r>
          </a:p>
          <a:p>
            <a:r>
              <a:rPr lang="en-US" sz="5400" b="1" dirty="0">
                <a:solidFill>
                  <a:schemeClr val="tx1"/>
                </a:solidFill>
              </a:rPr>
              <a:t>Grants (e.g. T.E.A.C.H)</a:t>
            </a:r>
          </a:p>
          <a:p>
            <a:r>
              <a:rPr lang="en-US" sz="5400" b="1" dirty="0">
                <a:solidFill>
                  <a:schemeClr val="tx1"/>
                </a:solidFill>
              </a:rPr>
              <a:t>Work-Study</a:t>
            </a:r>
          </a:p>
          <a:p>
            <a:pPr marL="0" indent="0" algn="ctr">
              <a:buNone/>
            </a:pPr>
            <a:r>
              <a:rPr lang="en-US" sz="5400" b="1" dirty="0">
                <a:solidFill>
                  <a:schemeClr val="tx1"/>
                </a:solidFill>
                <a:hlinkClick r:id="rId2">
                  <a:extLst>
                    <a:ext uri="{A12FA001-AC4F-418D-AE19-62706E023703}">
                      <ahyp:hlinkClr xmlns:ahyp="http://schemas.microsoft.com/office/drawing/2018/hyperlinkcolor" val="tx"/>
                    </a:ext>
                  </a:extLst>
                </a:hlinkClick>
              </a:rPr>
              <a:t>WWW.STUDENTAID.GOV</a:t>
            </a:r>
            <a:r>
              <a:rPr lang="en-US" sz="5400" b="1" dirty="0">
                <a:solidFill>
                  <a:schemeClr val="tx1"/>
                </a:solidFill>
              </a:rPr>
              <a:t> </a:t>
            </a:r>
          </a:p>
        </p:txBody>
      </p:sp>
    </p:spTree>
    <p:extLst>
      <p:ext uri="{BB962C8B-B14F-4D97-AF65-F5344CB8AC3E}">
        <p14:creationId xmlns:p14="http://schemas.microsoft.com/office/powerpoint/2010/main" val="21289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186B-4666-69B2-6771-2B4E08471783}"/>
              </a:ext>
            </a:extLst>
          </p:cNvPr>
          <p:cNvSpPr>
            <a:spLocks noGrp="1"/>
          </p:cNvSpPr>
          <p:nvPr>
            <p:ph type="title"/>
          </p:nvPr>
        </p:nvSpPr>
        <p:spPr/>
        <p:txBody>
          <a:bodyPr>
            <a:normAutofit/>
          </a:bodyPr>
          <a:lstStyle/>
          <a:p>
            <a:pPr algn="ctr"/>
            <a:r>
              <a:rPr lang="en-US" sz="6000" b="1" u="sng" dirty="0">
                <a:solidFill>
                  <a:schemeClr val="tx1"/>
                </a:solidFill>
              </a:rPr>
              <a:t>LOAN FORGIVENESS</a:t>
            </a:r>
          </a:p>
        </p:txBody>
      </p:sp>
      <p:sp>
        <p:nvSpPr>
          <p:cNvPr id="3" name="Content Placeholder 2">
            <a:extLst>
              <a:ext uri="{FF2B5EF4-FFF2-40B4-BE49-F238E27FC236}">
                <a16:creationId xmlns:a16="http://schemas.microsoft.com/office/drawing/2014/main" id="{E2977CAC-E436-EBA0-CA56-DFCA324A6070}"/>
              </a:ext>
            </a:extLst>
          </p:cNvPr>
          <p:cNvSpPr>
            <a:spLocks noGrp="1"/>
          </p:cNvSpPr>
          <p:nvPr>
            <p:ph idx="1"/>
          </p:nvPr>
        </p:nvSpPr>
        <p:spPr/>
        <p:txBody>
          <a:bodyPr/>
          <a:lstStyle/>
          <a:p>
            <a:endParaRPr lang="en-US" b="1" dirty="0">
              <a:solidFill>
                <a:schemeClr val="tx1"/>
              </a:solidFill>
            </a:endParaRPr>
          </a:p>
          <a:p>
            <a:r>
              <a:rPr lang="en-US" b="1" dirty="0">
                <a:solidFill>
                  <a:schemeClr val="tx1"/>
                </a:solidFill>
              </a:rPr>
              <a:t>SERVICE-RELATED FORGIVENESS (Teachers, Nurses, etc. )</a:t>
            </a:r>
          </a:p>
          <a:p>
            <a:r>
              <a:rPr lang="en-US" b="1" dirty="0">
                <a:solidFill>
                  <a:schemeClr val="tx1"/>
                </a:solidFill>
              </a:rPr>
              <a:t>FEDERAL LOAN FORGIVENESS </a:t>
            </a:r>
          </a:p>
          <a:p>
            <a:r>
              <a:rPr lang="en-US" b="1" dirty="0">
                <a:solidFill>
                  <a:schemeClr val="tx1"/>
                </a:solidFill>
              </a:rPr>
              <a:t>PRIVATE “FOR PROFIT” COLLEGES</a:t>
            </a:r>
          </a:p>
          <a:p>
            <a:r>
              <a:rPr lang="en-US" b="1" dirty="0">
                <a:solidFill>
                  <a:schemeClr val="tx1"/>
                </a:solidFill>
              </a:rPr>
              <a:t>“SAVE” PROGRAM (Saving on A Valuable Education)</a:t>
            </a:r>
          </a:p>
          <a:p>
            <a:pPr marL="0" indent="0" algn="ctr">
              <a:buNone/>
            </a:pPr>
            <a:r>
              <a:rPr lang="en-US" sz="5400" b="1" dirty="0">
                <a:solidFill>
                  <a:schemeClr val="tx1"/>
                </a:solidFill>
                <a:hlinkClick r:id="rId2">
                  <a:extLst>
                    <a:ext uri="{A12FA001-AC4F-418D-AE19-62706E023703}">
                      <ahyp:hlinkClr xmlns:ahyp="http://schemas.microsoft.com/office/drawing/2018/hyperlinkcolor" val="tx"/>
                    </a:ext>
                  </a:extLst>
                </a:hlinkClick>
              </a:rPr>
              <a:t>www.studentaid.gov</a:t>
            </a:r>
            <a:r>
              <a:rPr lang="en-US" sz="5400" b="1" dirty="0">
                <a:solidFill>
                  <a:schemeClr val="tx1"/>
                </a:solidFill>
              </a:rPr>
              <a:t> </a:t>
            </a:r>
          </a:p>
          <a:p>
            <a:endParaRPr lang="en-US" dirty="0"/>
          </a:p>
        </p:txBody>
      </p:sp>
    </p:spTree>
    <p:extLst>
      <p:ext uri="{BB962C8B-B14F-4D97-AF65-F5344CB8AC3E}">
        <p14:creationId xmlns:p14="http://schemas.microsoft.com/office/powerpoint/2010/main" val="1332533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B1DC-0E6D-324E-1A8E-C39EF22349B6}"/>
              </a:ext>
            </a:extLst>
          </p:cNvPr>
          <p:cNvSpPr>
            <a:spLocks noGrp="1"/>
          </p:cNvSpPr>
          <p:nvPr>
            <p:ph type="title"/>
          </p:nvPr>
        </p:nvSpPr>
        <p:spPr/>
        <p:txBody>
          <a:bodyPr>
            <a:normAutofit/>
          </a:bodyPr>
          <a:lstStyle/>
          <a:p>
            <a:pPr algn="ctr"/>
            <a:r>
              <a:rPr lang="en-US" sz="6000" b="1" u="sng" dirty="0">
                <a:solidFill>
                  <a:schemeClr val="tx1"/>
                </a:solidFill>
              </a:rPr>
              <a:t>SOCIAL MEDIA</a:t>
            </a:r>
          </a:p>
        </p:txBody>
      </p:sp>
      <p:sp>
        <p:nvSpPr>
          <p:cNvPr id="3" name="Content Placeholder 2">
            <a:extLst>
              <a:ext uri="{FF2B5EF4-FFF2-40B4-BE49-F238E27FC236}">
                <a16:creationId xmlns:a16="http://schemas.microsoft.com/office/drawing/2014/main" id="{C888CD12-8D47-41A3-8E6C-3800B7E30635}"/>
              </a:ext>
            </a:extLst>
          </p:cNvPr>
          <p:cNvSpPr>
            <a:spLocks noGrp="1"/>
          </p:cNvSpPr>
          <p:nvPr>
            <p:ph idx="1"/>
          </p:nvPr>
        </p:nvSpPr>
        <p:spPr/>
        <p:txBody>
          <a:bodyPr>
            <a:normAutofit/>
          </a:bodyPr>
          <a:lstStyle/>
          <a:p>
            <a:pPr marL="0" indent="0" algn="ctr">
              <a:buNone/>
            </a:pPr>
            <a:r>
              <a:rPr lang="en-US" sz="4800" b="1" u="sng" dirty="0">
                <a:solidFill>
                  <a:schemeClr val="tx1"/>
                </a:solidFill>
              </a:rPr>
              <a:t>INSTAGRAM / FACEBOOK</a:t>
            </a:r>
          </a:p>
          <a:p>
            <a:r>
              <a:rPr lang="en-US" sz="4800" b="1" dirty="0">
                <a:solidFill>
                  <a:schemeClr val="tx1"/>
                </a:solidFill>
              </a:rPr>
              <a:t>Scholarship360</a:t>
            </a:r>
          </a:p>
          <a:p>
            <a:r>
              <a:rPr lang="en-US" sz="4800" b="1" dirty="0" err="1">
                <a:solidFill>
                  <a:schemeClr val="tx1"/>
                </a:solidFill>
              </a:rPr>
              <a:t>JLVcounseling</a:t>
            </a:r>
            <a:endParaRPr lang="en-US" sz="4800" b="1" dirty="0">
              <a:solidFill>
                <a:schemeClr val="tx1"/>
              </a:solidFill>
            </a:endParaRPr>
          </a:p>
          <a:p>
            <a:r>
              <a:rPr lang="en-US" sz="4800" b="1" dirty="0">
                <a:solidFill>
                  <a:schemeClr val="tx1"/>
                </a:solidFill>
              </a:rPr>
              <a:t>The Scholarship Plug</a:t>
            </a:r>
          </a:p>
        </p:txBody>
      </p:sp>
    </p:spTree>
    <p:extLst>
      <p:ext uri="{BB962C8B-B14F-4D97-AF65-F5344CB8AC3E}">
        <p14:creationId xmlns:p14="http://schemas.microsoft.com/office/powerpoint/2010/main" val="4087837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4F86C-06F2-037C-22A1-9897EAA440EC}"/>
              </a:ext>
            </a:extLst>
          </p:cNvPr>
          <p:cNvSpPr>
            <a:spLocks noGrp="1"/>
          </p:cNvSpPr>
          <p:nvPr>
            <p:ph type="title"/>
          </p:nvPr>
        </p:nvSpPr>
        <p:spPr/>
        <p:txBody>
          <a:bodyPr>
            <a:normAutofit/>
          </a:bodyPr>
          <a:lstStyle/>
          <a:p>
            <a:pPr algn="ctr"/>
            <a:r>
              <a:rPr lang="en-US" sz="6000" b="1" u="sng" dirty="0">
                <a:solidFill>
                  <a:schemeClr val="tx1"/>
                </a:solidFill>
              </a:rPr>
              <a:t>NATIONAL WEBSITES</a:t>
            </a:r>
          </a:p>
        </p:txBody>
      </p:sp>
      <p:sp>
        <p:nvSpPr>
          <p:cNvPr id="3" name="Content Placeholder 2">
            <a:extLst>
              <a:ext uri="{FF2B5EF4-FFF2-40B4-BE49-F238E27FC236}">
                <a16:creationId xmlns:a16="http://schemas.microsoft.com/office/drawing/2014/main" id="{D085A865-587B-8045-8F0F-1A489693F35F}"/>
              </a:ext>
            </a:extLst>
          </p:cNvPr>
          <p:cNvSpPr>
            <a:spLocks noGrp="1"/>
          </p:cNvSpPr>
          <p:nvPr>
            <p:ph idx="1"/>
          </p:nvPr>
        </p:nvSpPr>
        <p:spPr/>
        <p:txBody>
          <a:bodyPr>
            <a:normAutofit/>
          </a:bodyPr>
          <a:lstStyle/>
          <a:p>
            <a:r>
              <a:rPr lang="en-US" sz="4800" b="1" dirty="0">
                <a:solidFill>
                  <a:schemeClr val="tx1"/>
                </a:solidFill>
                <a:hlinkClick r:id="rId2">
                  <a:extLst>
                    <a:ext uri="{A12FA001-AC4F-418D-AE19-62706E023703}">
                      <ahyp:hlinkClr xmlns:ahyp="http://schemas.microsoft.com/office/drawing/2018/hyperlinkcolor" val="tx"/>
                    </a:ext>
                  </a:extLst>
                </a:hlinkClick>
              </a:rPr>
              <a:t>WWW.SCHOLARSHIPS.COM</a:t>
            </a:r>
            <a:r>
              <a:rPr lang="en-US" sz="4800" b="1" dirty="0">
                <a:solidFill>
                  <a:schemeClr val="tx1"/>
                </a:solidFill>
              </a:rPr>
              <a:t> </a:t>
            </a:r>
          </a:p>
          <a:p>
            <a:r>
              <a:rPr lang="en-US" sz="4800" b="1" dirty="0">
                <a:solidFill>
                  <a:schemeClr val="tx1"/>
                </a:solidFill>
                <a:hlinkClick r:id="rId3">
                  <a:extLst>
                    <a:ext uri="{A12FA001-AC4F-418D-AE19-62706E023703}">
                      <ahyp:hlinkClr xmlns:ahyp="http://schemas.microsoft.com/office/drawing/2018/hyperlinkcolor" val="tx"/>
                    </a:ext>
                  </a:extLst>
                </a:hlinkClick>
              </a:rPr>
              <a:t>WWW.COLLEGEBOARD.ORG</a:t>
            </a:r>
            <a:r>
              <a:rPr lang="en-US" sz="4800" b="1" dirty="0">
                <a:solidFill>
                  <a:schemeClr val="tx1"/>
                </a:solidFill>
              </a:rPr>
              <a:t> </a:t>
            </a:r>
          </a:p>
          <a:p>
            <a:r>
              <a:rPr lang="en-US" sz="4800" b="1" dirty="0">
                <a:solidFill>
                  <a:schemeClr val="tx1"/>
                </a:solidFill>
                <a:hlinkClick r:id="rId4">
                  <a:extLst>
                    <a:ext uri="{A12FA001-AC4F-418D-AE19-62706E023703}">
                      <ahyp:hlinkClr xmlns:ahyp="http://schemas.microsoft.com/office/drawing/2018/hyperlinkcolor" val="tx"/>
                    </a:ext>
                  </a:extLst>
                </a:hlinkClick>
              </a:rPr>
              <a:t>WWW.SALLIEMAE.COM</a:t>
            </a:r>
            <a:endParaRPr lang="en-US" sz="4800" b="1" dirty="0">
              <a:solidFill>
                <a:schemeClr val="tx1"/>
              </a:solidFill>
            </a:endParaRPr>
          </a:p>
          <a:p>
            <a:r>
              <a:rPr lang="en-US" sz="4800" b="1" dirty="0">
                <a:solidFill>
                  <a:schemeClr val="tx1"/>
                </a:solidFill>
                <a:hlinkClick r:id="rId5">
                  <a:extLst>
                    <a:ext uri="{A12FA001-AC4F-418D-AE19-62706E023703}">
                      <ahyp:hlinkClr xmlns:ahyp="http://schemas.microsoft.com/office/drawing/2018/hyperlinkcolor" val="tx"/>
                    </a:ext>
                  </a:extLst>
                </a:hlinkClick>
              </a:rPr>
              <a:t>WWW.FASTWEB.COM</a:t>
            </a:r>
            <a:r>
              <a:rPr lang="en-US" sz="4800" b="1" dirty="0">
                <a:solidFill>
                  <a:schemeClr val="tx1"/>
                </a:solidFill>
              </a:rPr>
              <a:t> </a:t>
            </a:r>
          </a:p>
        </p:txBody>
      </p:sp>
    </p:spTree>
    <p:extLst>
      <p:ext uri="{BB962C8B-B14F-4D97-AF65-F5344CB8AC3E}">
        <p14:creationId xmlns:p14="http://schemas.microsoft.com/office/powerpoint/2010/main" val="241705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07E3A-49AF-2BE0-7430-6620A9804115}"/>
              </a:ext>
            </a:extLst>
          </p:cNvPr>
          <p:cNvSpPr>
            <a:spLocks noGrp="1"/>
          </p:cNvSpPr>
          <p:nvPr>
            <p:ph type="title"/>
          </p:nvPr>
        </p:nvSpPr>
        <p:spPr/>
        <p:txBody>
          <a:bodyPr>
            <a:normAutofit/>
          </a:bodyPr>
          <a:lstStyle/>
          <a:p>
            <a:pPr algn="ctr"/>
            <a:r>
              <a:rPr lang="en-US" sz="5400" b="1" u="sng" dirty="0">
                <a:solidFill>
                  <a:schemeClr val="tx1"/>
                </a:solidFill>
                <a:hlinkClick r:id="rId2">
                  <a:extLst>
                    <a:ext uri="{A12FA001-AC4F-418D-AE19-62706E023703}">
                      <ahyp:hlinkClr xmlns:ahyp="http://schemas.microsoft.com/office/drawing/2018/hyperlinkcolor" val="tx"/>
                    </a:ext>
                  </a:extLst>
                </a:hlinkClick>
              </a:rPr>
              <a:t>WWW.SCHOLARSHIPS.COM</a:t>
            </a:r>
            <a:r>
              <a:rPr lang="en-US" sz="5400" b="1" u="sng" dirty="0">
                <a:solidFill>
                  <a:schemeClr val="tx1"/>
                </a:solidFill>
              </a:rPr>
              <a:t> </a:t>
            </a:r>
          </a:p>
        </p:txBody>
      </p:sp>
      <p:sp>
        <p:nvSpPr>
          <p:cNvPr id="3" name="Content Placeholder 2">
            <a:extLst>
              <a:ext uri="{FF2B5EF4-FFF2-40B4-BE49-F238E27FC236}">
                <a16:creationId xmlns:a16="http://schemas.microsoft.com/office/drawing/2014/main" id="{7523A910-ABF5-36F7-7C1E-CE8BDC6BD0EA}"/>
              </a:ext>
            </a:extLst>
          </p:cNvPr>
          <p:cNvSpPr>
            <a:spLocks noGrp="1"/>
          </p:cNvSpPr>
          <p:nvPr>
            <p:ph idx="1"/>
          </p:nvPr>
        </p:nvSpPr>
        <p:spPr/>
        <p:txBody>
          <a:bodyPr>
            <a:normAutofit/>
          </a:bodyPr>
          <a:lstStyle/>
          <a:p>
            <a:pPr marL="0" indent="0" algn="ctr">
              <a:buNone/>
            </a:pPr>
            <a:r>
              <a:rPr lang="en-US" sz="4800" b="1" u="sng" dirty="0">
                <a:solidFill>
                  <a:schemeClr val="tx1"/>
                </a:solidFill>
              </a:rPr>
              <a:t>Scholarship Directory:</a:t>
            </a:r>
          </a:p>
          <a:p>
            <a:pPr marL="0" indent="0">
              <a:buNone/>
            </a:pPr>
            <a:r>
              <a:rPr lang="en-US" sz="4800" b="1" dirty="0">
                <a:solidFill>
                  <a:schemeClr val="tx1"/>
                </a:solidFill>
              </a:rPr>
              <a:t>Major  / Deadline / Ethnicity / GPA</a:t>
            </a:r>
          </a:p>
          <a:p>
            <a:pPr marL="0" indent="0">
              <a:buNone/>
            </a:pPr>
            <a:r>
              <a:rPr lang="en-US" sz="4800" b="1" dirty="0">
                <a:solidFill>
                  <a:schemeClr val="tx1"/>
                </a:solidFill>
              </a:rPr>
              <a:t>State / Disability / # available / Amt</a:t>
            </a:r>
          </a:p>
          <a:p>
            <a:pPr marL="0" indent="0">
              <a:buNone/>
            </a:pPr>
            <a:r>
              <a:rPr lang="en-US" sz="4800" b="1" dirty="0">
                <a:solidFill>
                  <a:schemeClr val="tx1"/>
                </a:solidFill>
              </a:rPr>
              <a:t>Age / Employer / Gender, Religion</a:t>
            </a:r>
          </a:p>
          <a:p>
            <a:pPr marL="0" indent="0">
              <a:buNone/>
            </a:pPr>
            <a:endParaRPr lang="en-US" dirty="0"/>
          </a:p>
        </p:txBody>
      </p:sp>
    </p:spTree>
    <p:extLst>
      <p:ext uri="{BB962C8B-B14F-4D97-AF65-F5344CB8AC3E}">
        <p14:creationId xmlns:p14="http://schemas.microsoft.com/office/powerpoint/2010/main" val="126131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896EA-F7DF-690C-D1FB-39442EC153C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0284831-4AD8-5398-5ED9-B8F63C24BD0B}"/>
              </a:ext>
            </a:extLst>
          </p:cNvPr>
          <p:cNvSpPr>
            <a:spLocks noGrp="1"/>
          </p:cNvSpPr>
          <p:nvPr>
            <p:ph idx="1"/>
          </p:nvPr>
        </p:nvSpPr>
        <p:spPr/>
        <p:txBody>
          <a:bodyPr>
            <a:normAutofit/>
          </a:bodyPr>
          <a:lstStyle/>
          <a:p>
            <a:pPr marL="0" indent="0" algn="ctr">
              <a:buNone/>
            </a:pPr>
            <a:endParaRPr lang="en-US" sz="6000" b="1" dirty="0">
              <a:solidFill>
                <a:schemeClr val="tx1"/>
              </a:solidFill>
            </a:endParaRPr>
          </a:p>
          <a:p>
            <a:pPr marL="0" indent="0" algn="ctr">
              <a:buNone/>
            </a:pPr>
            <a:r>
              <a:rPr lang="en-US" sz="6000" b="1" dirty="0">
                <a:solidFill>
                  <a:schemeClr val="tx1"/>
                </a:solidFill>
              </a:rPr>
              <a:t>LET’S VISIT SCHOLARSHIPS.COM</a:t>
            </a:r>
          </a:p>
        </p:txBody>
      </p:sp>
    </p:spTree>
    <p:extLst>
      <p:ext uri="{BB962C8B-B14F-4D97-AF65-F5344CB8AC3E}">
        <p14:creationId xmlns:p14="http://schemas.microsoft.com/office/powerpoint/2010/main" val="440201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8392-FD06-B000-99BB-150310B6A7E4}"/>
              </a:ext>
            </a:extLst>
          </p:cNvPr>
          <p:cNvSpPr>
            <a:spLocks noGrp="1"/>
          </p:cNvSpPr>
          <p:nvPr>
            <p:ph type="title"/>
          </p:nvPr>
        </p:nvSpPr>
        <p:spPr/>
        <p:txBody>
          <a:bodyPr>
            <a:normAutofit/>
          </a:bodyPr>
          <a:lstStyle/>
          <a:p>
            <a:pPr algn="ctr"/>
            <a:r>
              <a:rPr lang="en-US" sz="6000" b="1" u="sng" dirty="0">
                <a:solidFill>
                  <a:schemeClr val="tx1"/>
                </a:solidFill>
              </a:rPr>
              <a:t>Filters…..</a:t>
            </a:r>
          </a:p>
        </p:txBody>
      </p:sp>
      <p:sp>
        <p:nvSpPr>
          <p:cNvPr id="3" name="Content Placeholder 2">
            <a:extLst>
              <a:ext uri="{FF2B5EF4-FFF2-40B4-BE49-F238E27FC236}">
                <a16:creationId xmlns:a16="http://schemas.microsoft.com/office/drawing/2014/main" id="{8A4FBC7A-8C16-FFB8-196D-84748D21461E}"/>
              </a:ext>
            </a:extLst>
          </p:cNvPr>
          <p:cNvSpPr>
            <a:spLocks noGrp="1"/>
          </p:cNvSpPr>
          <p:nvPr>
            <p:ph idx="1"/>
          </p:nvPr>
        </p:nvSpPr>
        <p:spPr/>
        <p:txBody>
          <a:bodyPr>
            <a:normAutofit/>
          </a:bodyPr>
          <a:lstStyle/>
          <a:p>
            <a:pPr algn="ctr"/>
            <a:r>
              <a:rPr lang="en-US" sz="6000" b="1" dirty="0">
                <a:solidFill>
                  <a:schemeClr val="tx1"/>
                </a:solidFill>
              </a:rPr>
              <a:t>ACADEMIC MAJORS</a:t>
            </a:r>
          </a:p>
          <a:p>
            <a:pPr algn="ctr"/>
            <a:r>
              <a:rPr lang="en-US" sz="6000" b="1" dirty="0">
                <a:solidFill>
                  <a:schemeClr val="tx1"/>
                </a:solidFill>
              </a:rPr>
              <a:t>STATE OF RESIDENCE</a:t>
            </a:r>
          </a:p>
          <a:p>
            <a:pPr algn="ctr"/>
            <a:r>
              <a:rPr lang="en-US" sz="6000" b="1" dirty="0">
                <a:solidFill>
                  <a:schemeClr val="tx1"/>
                </a:solidFill>
              </a:rPr>
              <a:t>GRADUATE SCHOOL</a:t>
            </a:r>
          </a:p>
        </p:txBody>
      </p:sp>
    </p:spTree>
    <p:extLst>
      <p:ext uri="{BB962C8B-B14F-4D97-AF65-F5344CB8AC3E}">
        <p14:creationId xmlns:p14="http://schemas.microsoft.com/office/powerpoint/2010/main" val="3299618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DE9D5-7F45-F10F-B34C-232B03CBD58A}"/>
              </a:ext>
            </a:extLst>
          </p:cNvPr>
          <p:cNvSpPr>
            <a:spLocks noGrp="1"/>
          </p:cNvSpPr>
          <p:nvPr>
            <p:ph type="title"/>
          </p:nvPr>
        </p:nvSpPr>
        <p:spPr/>
        <p:txBody>
          <a:bodyPr>
            <a:normAutofit/>
          </a:bodyPr>
          <a:lstStyle/>
          <a:p>
            <a:pPr algn="ctr"/>
            <a:r>
              <a:rPr lang="en-US" sz="6600" b="1" dirty="0">
                <a:solidFill>
                  <a:schemeClr val="tx1"/>
                </a:solidFill>
              </a:rPr>
              <a:t>WELCOME</a:t>
            </a:r>
          </a:p>
        </p:txBody>
      </p:sp>
      <p:sp>
        <p:nvSpPr>
          <p:cNvPr id="3" name="Content Placeholder 2">
            <a:extLst>
              <a:ext uri="{FF2B5EF4-FFF2-40B4-BE49-F238E27FC236}">
                <a16:creationId xmlns:a16="http://schemas.microsoft.com/office/drawing/2014/main" id="{1764A7B0-B1E6-C7FC-B3C3-74FF47A8013E}"/>
              </a:ext>
            </a:extLst>
          </p:cNvPr>
          <p:cNvSpPr>
            <a:spLocks noGrp="1"/>
          </p:cNvSpPr>
          <p:nvPr>
            <p:ph idx="1"/>
          </p:nvPr>
        </p:nvSpPr>
        <p:spPr/>
        <p:txBody>
          <a:bodyPr>
            <a:normAutofit/>
          </a:bodyPr>
          <a:lstStyle/>
          <a:p>
            <a:pPr marL="0" indent="0" algn="ctr">
              <a:buNone/>
            </a:pPr>
            <a:endParaRPr lang="en-US" sz="6600" b="1" dirty="0">
              <a:solidFill>
                <a:schemeClr val="tx1"/>
              </a:solidFill>
            </a:endParaRPr>
          </a:p>
          <a:p>
            <a:pPr marL="0" indent="0" algn="ctr">
              <a:buNone/>
            </a:pPr>
            <a:r>
              <a:rPr lang="en-US" sz="6600" b="1" dirty="0">
                <a:solidFill>
                  <a:schemeClr val="tx1"/>
                </a:solidFill>
              </a:rPr>
              <a:t>THANK YOU FOR BEING HERE</a:t>
            </a:r>
          </a:p>
        </p:txBody>
      </p:sp>
    </p:spTree>
    <p:extLst>
      <p:ext uri="{BB962C8B-B14F-4D97-AF65-F5344CB8AC3E}">
        <p14:creationId xmlns:p14="http://schemas.microsoft.com/office/powerpoint/2010/main" val="3665120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1AB40-1074-3288-346C-5C7750FC1901}"/>
              </a:ext>
            </a:extLst>
          </p:cNvPr>
          <p:cNvSpPr>
            <a:spLocks noGrp="1"/>
          </p:cNvSpPr>
          <p:nvPr>
            <p:ph type="title"/>
          </p:nvPr>
        </p:nvSpPr>
        <p:spPr/>
        <p:txBody>
          <a:bodyPr>
            <a:normAutofit/>
          </a:bodyPr>
          <a:lstStyle/>
          <a:p>
            <a:pPr algn="ctr"/>
            <a:r>
              <a:rPr lang="en-US" sz="6000" b="1" u="sng" dirty="0">
                <a:solidFill>
                  <a:schemeClr val="tx1"/>
                </a:solidFill>
              </a:rPr>
              <a:t>EMPLOYERS</a:t>
            </a:r>
          </a:p>
        </p:txBody>
      </p:sp>
      <p:sp>
        <p:nvSpPr>
          <p:cNvPr id="3" name="Content Placeholder 2">
            <a:extLst>
              <a:ext uri="{FF2B5EF4-FFF2-40B4-BE49-F238E27FC236}">
                <a16:creationId xmlns:a16="http://schemas.microsoft.com/office/drawing/2014/main" id="{5700CABA-4330-A2A8-B527-855175A5DA83}"/>
              </a:ext>
            </a:extLst>
          </p:cNvPr>
          <p:cNvSpPr>
            <a:spLocks noGrp="1"/>
          </p:cNvSpPr>
          <p:nvPr>
            <p:ph idx="1"/>
          </p:nvPr>
        </p:nvSpPr>
        <p:spPr/>
        <p:txBody>
          <a:bodyPr/>
          <a:lstStyle/>
          <a:p>
            <a:pPr marL="0" indent="0">
              <a:buNone/>
            </a:pPr>
            <a:r>
              <a:rPr lang="en-US" sz="4800" b="1" dirty="0">
                <a:solidFill>
                  <a:schemeClr val="tx1"/>
                </a:solidFill>
              </a:rPr>
              <a:t>Burger King / Amazon / AT&amp;T  Chick-Fil-A / Costco / Cracker Barrel / Chipotle / CVS / Darden Restaurants / Fed Gov’t emp  Hardees / J Crew / KFC / </a:t>
            </a:r>
            <a:r>
              <a:rPr lang="en-US" sz="4800" b="1" dirty="0" err="1">
                <a:solidFill>
                  <a:schemeClr val="tx1"/>
                </a:solidFill>
              </a:rPr>
              <a:t>McD</a:t>
            </a:r>
            <a:endParaRPr lang="en-US" sz="4800" b="1" dirty="0">
              <a:solidFill>
                <a:schemeClr val="tx1"/>
              </a:solidFill>
            </a:endParaRPr>
          </a:p>
          <a:p>
            <a:endParaRPr lang="en-US" dirty="0"/>
          </a:p>
        </p:txBody>
      </p:sp>
    </p:spTree>
    <p:extLst>
      <p:ext uri="{BB962C8B-B14F-4D97-AF65-F5344CB8AC3E}">
        <p14:creationId xmlns:p14="http://schemas.microsoft.com/office/powerpoint/2010/main" val="736005384"/>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06BB-5DF6-6B4A-C991-3D3998D5C6CF}"/>
              </a:ext>
            </a:extLst>
          </p:cNvPr>
          <p:cNvSpPr>
            <a:spLocks noGrp="1"/>
          </p:cNvSpPr>
          <p:nvPr>
            <p:ph type="title"/>
          </p:nvPr>
        </p:nvSpPr>
        <p:spPr/>
        <p:txBody>
          <a:bodyPr>
            <a:normAutofit/>
          </a:bodyPr>
          <a:lstStyle/>
          <a:p>
            <a:pPr algn="ctr"/>
            <a:r>
              <a:rPr lang="en-US" sz="6600" b="1" u="sng" dirty="0">
                <a:solidFill>
                  <a:schemeClr val="tx1"/>
                </a:solidFill>
              </a:rPr>
              <a:t>EMPLOYERS</a:t>
            </a:r>
            <a:endParaRPr lang="en-US" sz="6600" dirty="0"/>
          </a:p>
        </p:txBody>
      </p:sp>
      <p:sp>
        <p:nvSpPr>
          <p:cNvPr id="3" name="Content Placeholder 2">
            <a:extLst>
              <a:ext uri="{FF2B5EF4-FFF2-40B4-BE49-F238E27FC236}">
                <a16:creationId xmlns:a16="http://schemas.microsoft.com/office/drawing/2014/main" id="{344762D4-0A08-BBE1-EFB2-9D92DA8651C6}"/>
              </a:ext>
            </a:extLst>
          </p:cNvPr>
          <p:cNvSpPr>
            <a:spLocks noGrp="1"/>
          </p:cNvSpPr>
          <p:nvPr>
            <p:ph idx="1"/>
          </p:nvPr>
        </p:nvSpPr>
        <p:spPr/>
        <p:txBody>
          <a:bodyPr>
            <a:normAutofit/>
          </a:bodyPr>
          <a:lstStyle/>
          <a:p>
            <a:pPr marL="0" indent="0">
              <a:buNone/>
            </a:pPr>
            <a:r>
              <a:rPr lang="en-US" sz="4800" b="1" dirty="0">
                <a:solidFill>
                  <a:schemeClr val="tx1"/>
                </a:solidFill>
              </a:rPr>
              <a:t>Nordstrom / Pizza Hut / Starbucks  Subway / Taco Bell / TJ Maxx  Verizon / Walmart / Wells Fargo  Whole Foods / State Farm </a:t>
            </a:r>
          </a:p>
        </p:txBody>
      </p:sp>
    </p:spTree>
    <p:extLst>
      <p:ext uri="{BB962C8B-B14F-4D97-AF65-F5344CB8AC3E}">
        <p14:creationId xmlns:p14="http://schemas.microsoft.com/office/powerpoint/2010/main" val="3554987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7DC4-7956-5663-8D21-5CAA133FC585}"/>
              </a:ext>
            </a:extLst>
          </p:cNvPr>
          <p:cNvSpPr>
            <a:spLocks noGrp="1"/>
          </p:cNvSpPr>
          <p:nvPr>
            <p:ph type="title"/>
          </p:nvPr>
        </p:nvSpPr>
        <p:spPr/>
        <p:txBody>
          <a:bodyPr>
            <a:normAutofit/>
          </a:bodyPr>
          <a:lstStyle/>
          <a:p>
            <a:pPr algn="ctr"/>
            <a:endParaRPr lang="en-US" sz="6000" b="1" u="sng" dirty="0">
              <a:solidFill>
                <a:schemeClr val="tx1"/>
              </a:solidFill>
            </a:endParaRPr>
          </a:p>
        </p:txBody>
      </p:sp>
      <p:sp>
        <p:nvSpPr>
          <p:cNvPr id="3" name="Content Placeholder 2">
            <a:extLst>
              <a:ext uri="{FF2B5EF4-FFF2-40B4-BE49-F238E27FC236}">
                <a16:creationId xmlns:a16="http://schemas.microsoft.com/office/drawing/2014/main" id="{58A00EEA-47C5-60CE-D13E-40F27CE4696D}"/>
              </a:ext>
            </a:extLst>
          </p:cNvPr>
          <p:cNvSpPr>
            <a:spLocks noGrp="1"/>
          </p:cNvSpPr>
          <p:nvPr>
            <p:ph idx="1"/>
          </p:nvPr>
        </p:nvSpPr>
        <p:spPr/>
        <p:txBody>
          <a:bodyPr/>
          <a:lstStyle/>
          <a:p>
            <a:endParaRPr lang="en-US" dirty="0"/>
          </a:p>
          <a:p>
            <a:pPr marL="0" indent="0" algn="ctr">
              <a:buNone/>
            </a:pPr>
            <a:r>
              <a:rPr lang="en-US" sz="8800" b="1" dirty="0">
                <a:solidFill>
                  <a:schemeClr val="tx1"/>
                </a:solidFill>
              </a:rPr>
              <a:t>SPECIAL</a:t>
            </a:r>
          </a:p>
          <a:p>
            <a:pPr marL="0" indent="0" algn="ctr">
              <a:buNone/>
            </a:pPr>
            <a:r>
              <a:rPr lang="en-US" sz="8800" b="1" dirty="0">
                <a:solidFill>
                  <a:schemeClr val="tx1"/>
                </a:solidFill>
              </a:rPr>
              <a:t> ATTRIBUTES</a:t>
            </a:r>
            <a:endParaRPr lang="en-US" sz="8800" dirty="0"/>
          </a:p>
        </p:txBody>
      </p:sp>
    </p:spTree>
    <p:extLst>
      <p:ext uri="{BB962C8B-B14F-4D97-AF65-F5344CB8AC3E}">
        <p14:creationId xmlns:p14="http://schemas.microsoft.com/office/powerpoint/2010/main" val="3025606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7B3-664D-B4B5-EB60-A0744E46DBD2}"/>
              </a:ext>
            </a:extLst>
          </p:cNvPr>
          <p:cNvSpPr>
            <a:spLocks noGrp="1"/>
          </p:cNvSpPr>
          <p:nvPr>
            <p:ph type="title"/>
          </p:nvPr>
        </p:nvSpPr>
        <p:spPr/>
        <p:txBody>
          <a:bodyPr>
            <a:normAutofit/>
          </a:bodyPr>
          <a:lstStyle/>
          <a:p>
            <a:pPr algn="ctr"/>
            <a:r>
              <a:rPr lang="en-US" sz="5400" b="1" u="sng" dirty="0">
                <a:solidFill>
                  <a:schemeClr val="tx1"/>
                </a:solidFill>
              </a:rPr>
              <a:t>SPECIAL ATTRIBUTES</a:t>
            </a:r>
          </a:p>
        </p:txBody>
      </p:sp>
      <p:sp>
        <p:nvSpPr>
          <p:cNvPr id="3" name="Content Placeholder 2">
            <a:extLst>
              <a:ext uri="{FF2B5EF4-FFF2-40B4-BE49-F238E27FC236}">
                <a16:creationId xmlns:a16="http://schemas.microsoft.com/office/drawing/2014/main" id="{1DDB89B3-001C-DD25-A07B-CCA016532A9B}"/>
              </a:ext>
            </a:extLst>
          </p:cNvPr>
          <p:cNvSpPr>
            <a:spLocks noGrp="1"/>
          </p:cNvSpPr>
          <p:nvPr>
            <p:ph idx="1"/>
          </p:nvPr>
        </p:nvSpPr>
        <p:spPr/>
        <p:txBody>
          <a:bodyPr/>
          <a:lstStyle/>
          <a:p>
            <a:pPr marL="0" marR="0">
              <a:lnSpc>
                <a:spcPct val="107000"/>
              </a:lnSpc>
              <a:spcBef>
                <a:spcPts val="0"/>
              </a:spcBef>
              <a:spcAft>
                <a:spcPts val="800"/>
              </a:spcAft>
            </a:pPr>
            <a:r>
              <a:rPr lang="en-US" sz="4000"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Adopted/Foster Child/Orphan</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Affected by Sept. 11th Attacks</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Against The Death Penalty</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Animal/Pet Care Experience</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Anti-Bullying Advocate/Victim of Bullying</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29960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F45C-0868-7D76-7DA1-150ECC9EC228}"/>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64248BF0-41A1-EC42-61EA-4762E5DF02CD}"/>
              </a:ext>
            </a:extLst>
          </p:cNvPr>
          <p:cNvSpPr>
            <a:spLocks noGrp="1"/>
          </p:cNvSpPr>
          <p:nvPr>
            <p:ph idx="1"/>
          </p:nvPr>
        </p:nvSpPr>
        <p:spPr/>
        <p:txBody>
          <a:bodyPr/>
          <a:lstStyle/>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Bilingual</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Birth Mother Placed a Child for Adoption</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Cancer Patient/Survivor (or Child of)</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Child of Single Parent</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Credit Union Member</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933717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22329-E4EE-CFAE-1FCB-68D962034737}"/>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D004BA1A-4047-DA58-1458-1B5580A99A81}"/>
              </a:ext>
            </a:extLst>
          </p:cNvPr>
          <p:cNvSpPr>
            <a:spLocks noGrp="1"/>
          </p:cNvSpPr>
          <p:nvPr>
            <p:ph idx="1"/>
          </p:nvPr>
        </p:nvSpPr>
        <p:spPr/>
        <p:txBody>
          <a:bodyPr/>
          <a:lstStyle/>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Domestic Abuse Victim</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Duck Calling</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Environmental Activism</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Farmer</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First In Family College Student</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7640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2012-7986-8C68-A638-4A4C5B451BFC}"/>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8CD89EE2-37F4-043C-F05C-8799F62465A5}"/>
              </a:ext>
            </a:extLst>
          </p:cNvPr>
          <p:cNvSpPr>
            <a:spLocks noGrp="1"/>
          </p:cNvSpPr>
          <p:nvPr>
            <p:ph idx="1"/>
          </p:nvPr>
        </p:nvSpPr>
        <p:spPr/>
        <p:txBody>
          <a:bodyPr/>
          <a:lstStyle/>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Fishing Enthusiast</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Greek Life</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Homeless/Formerly Homeless</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Left-Handed People</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LGBTQIA+</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60597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0092A-2BF6-95D4-ED6A-754F4BEEA60F}"/>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0D1A7745-336F-4D08-7C36-7ABAF277D5BF}"/>
              </a:ext>
            </a:extLst>
          </p:cNvPr>
          <p:cNvSpPr>
            <a:spLocks noGrp="1"/>
          </p:cNvSpPr>
          <p:nvPr>
            <p:ph idx="1"/>
          </p:nvPr>
        </p:nvSpPr>
        <p:spPr/>
        <p:txBody>
          <a:bodyPr/>
          <a:lstStyle/>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Migrant Worker/Child of Migrant Worker</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Model Railroading</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Multiple Birth Sibling (or Parent of)</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4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National Merit Scholar</a:t>
            </a:r>
            <a:endParaRPr lang="en-US" sz="44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09190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BFCF9-A234-7B74-653F-E79E474E2724}"/>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83BFAE30-3CAD-9F71-4029-39C785627A22}"/>
              </a:ext>
            </a:extLst>
          </p:cNvPr>
          <p:cNvSpPr>
            <a:spLocks noGrp="1"/>
          </p:cNvSpPr>
          <p:nvPr>
            <p:ph idx="1"/>
          </p:nvPr>
        </p:nvSpPr>
        <p:spPr/>
        <p:txBody>
          <a:bodyPr/>
          <a:lstStyle/>
          <a:p>
            <a:pPr marL="0" marR="0">
              <a:lnSpc>
                <a:spcPct val="107000"/>
              </a:lnSpc>
              <a:spcBef>
                <a:spcPts val="0"/>
              </a:spcBef>
              <a:spcAft>
                <a:spcPts val="800"/>
              </a:spcAft>
            </a:pPr>
            <a:r>
              <a:rPr lang="en-US" sz="36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Migrant Worker/Child of Migrant Worker</a:t>
            </a:r>
            <a:endParaRPr lang="en-US" sz="3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Model Railroading</a:t>
            </a:r>
            <a:endParaRPr lang="en-US" sz="3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Multiple Birth Sibling (or Parent of)</a:t>
            </a:r>
            <a:endParaRPr lang="en-US" sz="3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National Merit Scholar</a:t>
            </a:r>
            <a:endParaRPr lang="en-US" sz="3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Purple Heart Recipient or Immediate Family of Recipient</a:t>
            </a:r>
            <a:endParaRPr lang="en-US" sz="3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66502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9C505-D46C-473A-8931-FAF547CD1354}"/>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8AD52C7C-40AE-3074-8B00-7EC501059839}"/>
              </a:ext>
            </a:extLst>
          </p:cNvPr>
          <p:cNvSpPr>
            <a:spLocks noGrp="1"/>
          </p:cNvSpPr>
          <p:nvPr>
            <p:ph idx="1"/>
          </p:nvPr>
        </p:nvSpPr>
        <p:spPr/>
        <p:txBody>
          <a:bodyPr/>
          <a:lstStyle/>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Quiz Bowl Participant</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Refugee/Immigrant</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Returning/Continuing Student</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Rural Student</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Single Parent</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59641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C6E35-88FD-9D21-EA8E-B289DE73DAC5}"/>
              </a:ext>
            </a:extLst>
          </p:cNvPr>
          <p:cNvSpPr>
            <a:spLocks noGrp="1"/>
          </p:cNvSpPr>
          <p:nvPr>
            <p:ph type="title"/>
          </p:nvPr>
        </p:nvSpPr>
        <p:spPr/>
        <p:txBody>
          <a:bodyPr>
            <a:normAutofit/>
          </a:bodyPr>
          <a:lstStyle/>
          <a:p>
            <a:pPr algn="ctr"/>
            <a:r>
              <a:rPr lang="en-US" sz="7200" b="1" dirty="0">
                <a:solidFill>
                  <a:schemeClr val="tx1"/>
                </a:solidFill>
              </a:rPr>
              <a:t>WHO I AM</a:t>
            </a:r>
          </a:p>
        </p:txBody>
      </p:sp>
      <p:sp>
        <p:nvSpPr>
          <p:cNvPr id="3" name="Content Placeholder 2">
            <a:extLst>
              <a:ext uri="{FF2B5EF4-FFF2-40B4-BE49-F238E27FC236}">
                <a16:creationId xmlns:a16="http://schemas.microsoft.com/office/drawing/2014/main" id="{2F593A73-AE51-1FAD-AD37-8CF3225F31C5}"/>
              </a:ext>
            </a:extLst>
          </p:cNvPr>
          <p:cNvSpPr>
            <a:spLocks noGrp="1"/>
          </p:cNvSpPr>
          <p:nvPr>
            <p:ph idx="1"/>
          </p:nvPr>
        </p:nvSpPr>
        <p:spPr/>
        <p:txBody>
          <a:bodyPr>
            <a:normAutofit/>
          </a:bodyPr>
          <a:lstStyle/>
          <a:p>
            <a:pPr marL="0" indent="0" algn="ctr">
              <a:buNone/>
            </a:pPr>
            <a:endParaRPr lang="en-US" sz="4000" b="1" dirty="0">
              <a:solidFill>
                <a:schemeClr val="tx1"/>
              </a:solidFill>
            </a:endParaRPr>
          </a:p>
          <a:p>
            <a:pPr marL="0" indent="0" algn="ctr">
              <a:buNone/>
            </a:pPr>
            <a:r>
              <a:rPr lang="en-US" sz="6600" b="1" dirty="0">
                <a:solidFill>
                  <a:schemeClr val="tx1"/>
                </a:solidFill>
              </a:rPr>
              <a:t>LA’TANYA GEORGE</a:t>
            </a:r>
          </a:p>
          <a:p>
            <a:pPr marL="0" indent="0">
              <a:buNone/>
            </a:pPr>
            <a:endParaRPr lang="en-US" sz="4000" b="1" dirty="0">
              <a:solidFill>
                <a:schemeClr val="tx1"/>
              </a:solidFill>
            </a:endParaRPr>
          </a:p>
          <a:p>
            <a:pPr marL="0" indent="0" algn="ctr">
              <a:buNone/>
            </a:pPr>
            <a:r>
              <a:rPr lang="en-US" sz="4000" b="1" dirty="0">
                <a:solidFill>
                  <a:schemeClr val="tx1"/>
                </a:solidFill>
              </a:rPr>
              <a:t>INDEPENDENT COLLEGE &amp; SCHOLARSHIP ADVISOR…..37 years</a:t>
            </a:r>
          </a:p>
          <a:p>
            <a:pPr marL="0" indent="0">
              <a:buNone/>
            </a:pPr>
            <a:endParaRPr lang="en-US" sz="4000" b="1" dirty="0">
              <a:solidFill>
                <a:schemeClr val="tx1"/>
              </a:solidFill>
            </a:endParaRPr>
          </a:p>
          <a:p>
            <a:endParaRPr lang="en-US" dirty="0"/>
          </a:p>
        </p:txBody>
      </p:sp>
    </p:spTree>
    <p:extLst>
      <p:ext uri="{BB962C8B-B14F-4D97-AF65-F5344CB8AC3E}">
        <p14:creationId xmlns:p14="http://schemas.microsoft.com/office/powerpoint/2010/main" val="42550879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E103-546E-C315-9E06-2E52E943AAA8}"/>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924062AC-D3B1-FCBC-75DC-477DDBEA7A93}"/>
              </a:ext>
            </a:extLst>
          </p:cNvPr>
          <p:cNvSpPr>
            <a:spLocks noGrp="1"/>
          </p:cNvSpPr>
          <p:nvPr>
            <p:ph idx="1"/>
          </p:nvPr>
        </p:nvSpPr>
        <p:spPr/>
        <p:txBody>
          <a:bodyPr/>
          <a:lstStyle/>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Social Action</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Student with Dependent Children</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Study Abroad</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Tall People</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0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Transfer Students</a:t>
            </a:r>
            <a:endParaRPr lang="en-US" sz="40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93923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A9105-ABD2-F5B2-4597-D07A57C7266B}"/>
              </a:ext>
            </a:extLst>
          </p:cNvPr>
          <p:cNvSpPr>
            <a:spLocks noGrp="1"/>
          </p:cNvSpPr>
          <p:nvPr>
            <p:ph type="title"/>
          </p:nvPr>
        </p:nvSpPr>
        <p:spPr/>
        <p:txBody>
          <a:bodyPr>
            <a:normAutofit/>
          </a:bodyPr>
          <a:lstStyle/>
          <a:p>
            <a:pPr algn="ctr"/>
            <a:r>
              <a:rPr lang="en-US" sz="5400" b="1" u="sng" dirty="0">
                <a:solidFill>
                  <a:schemeClr val="tx1"/>
                </a:solidFill>
              </a:rPr>
              <a:t>SPECIAL ATTRIBUTES (</a:t>
            </a:r>
            <a:r>
              <a:rPr lang="en-US" sz="5400" b="1" u="sng" dirty="0" err="1">
                <a:solidFill>
                  <a:schemeClr val="tx1"/>
                </a:solidFill>
              </a:rPr>
              <a:t>con’t</a:t>
            </a:r>
            <a:r>
              <a:rPr lang="en-US" sz="5400" b="1" u="sng" dirty="0">
                <a:solidFill>
                  <a:schemeClr val="tx1"/>
                </a:solidFill>
              </a:rPr>
              <a:t>)</a:t>
            </a:r>
            <a:endParaRPr lang="en-US" sz="5400" dirty="0"/>
          </a:p>
        </p:txBody>
      </p:sp>
      <p:sp>
        <p:nvSpPr>
          <p:cNvPr id="3" name="Content Placeholder 2">
            <a:extLst>
              <a:ext uri="{FF2B5EF4-FFF2-40B4-BE49-F238E27FC236}">
                <a16:creationId xmlns:a16="http://schemas.microsoft.com/office/drawing/2014/main" id="{371C761E-0483-5051-72BD-F1ACEB8177D8}"/>
              </a:ext>
            </a:extLst>
          </p:cNvPr>
          <p:cNvSpPr>
            <a:spLocks noGrp="1"/>
          </p:cNvSpPr>
          <p:nvPr>
            <p:ph idx="1"/>
          </p:nvPr>
        </p:nvSpPr>
        <p:spPr/>
        <p:txBody>
          <a:bodyPr>
            <a:normAutofit lnSpcReduction="10000"/>
          </a:bodyPr>
          <a:lstStyle/>
          <a:p>
            <a:pPr marL="0" marR="0">
              <a:lnSpc>
                <a:spcPct val="107000"/>
              </a:lnSpc>
              <a:spcBef>
                <a:spcPts val="0"/>
              </a:spcBef>
              <a:spcAft>
                <a:spcPts val="800"/>
              </a:spcAft>
            </a:pPr>
            <a:r>
              <a:rPr lang="en-US" sz="48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Transplant Candidate/Recipient</a:t>
            </a:r>
            <a:endParaRPr lang="en-US" sz="4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8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Undocumented/TPS/DACA</a:t>
            </a:r>
            <a:endParaRPr lang="en-US" sz="4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8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Vegetarian/Vegan</a:t>
            </a:r>
            <a:endParaRPr lang="en-US" sz="4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4800" b="1" u="sng" dirty="0">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Veteran or Child of Veteran</a:t>
            </a:r>
            <a:endParaRPr lang="en-US" sz="4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4800" b="1"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endParaRPr lang="en-US" sz="4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08101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B3D15-038D-9203-E092-2175F0BC0003}"/>
              </a:ext>
            </a:extLst>
          </p:cNvPr>
          <p:cNvSpPr>
            <a:spLocks noGrp="1"/>
          </p:cNvSpPr>
          <p:nvPr>
            <p:ph type="title"/>
          </p:nvPr>
        </p:nvSpPr>
        <p:spPr/>
        <p:txBody>
          <a:bodyPr>
            <a:normAutofit/>
          </a:bodyPr>
          <a:lstStyle/>
          <a:p>
            <a:pPr algn="ctr"/>
            <a:r>
              <a:rPr lang="en-US" sz="6600" b="1" u="sng" dirty="0">
                <a:solidFill>
                  <a:schemeClr val="tx1"/>
                </a:solidFill>
              </a:rPr>
              <a:t>THE COLLEGE BOARD</a:t>
            </a:r>
          </a:p>
        </p:txBody>
      </p:sp>
      <p:sp>
        <p:nvSpPr>
          <p:cNvPr id="3" name="Content Placeholder 2">
            <a:extLst>
              <a:ext uri="{FF2B5EF4-FFF2-40B4-BE49-F238E27FC236}">
                <a16:creationId xmlns:a16="http://schemas.microsoft.com/office/drawing/2014/main" id="{B3D7832A-41E7-E045-D1BC-538519B82DD3}"/>
              </a:ext>
            </a:extLst>
          </p:cNvPr>
          <p:cNvSpPr>
            <a:spLocks noGrp="1"/>
          </p:cNvSpPr>
          <p:nvPr>
            <p:ph idx="1"/>
          </p:nvPr>
        </p:nvSpPr>
        <p:spPr/>
        <p:txBody>
          <a:bodyPr>
            <a:normAutofit/>
          </a:bodyPr>
          <a:lstStyle/>
          <a:p>
            <a:pPr marL="0" indent="0" algn="ctr">
              <a:buNone/>
            </a:pPr>
            <a:endParaRPr lang="en-US" sz="6600" b="1" dirty="0">
              <a:solidFill>
                <a:schemeClr val="tx1"/>
              </a:solidFill>
              <a:hlinkClick r:id="rId2">
                <a:extLst>
                  <a:ext uri="{A12FA001-AC4F-418D-AE19-62706E023703}">
                    <ahyp:hlinkClr xmlns:ahyp="http://schemas.microsoft.com/office/drawing/2018/hyperlinkcolor" val="tx"/>
                  </a:ext>
                </a:extLst>
              </a:hlinkClick>
            </a:endParaRPr>
          </a:p>
          <a:p>
            <a:pPr marL="0" indent="0" algn="ctr">
              <a:buNone/>
            </a:pPr>
            <a:r>
              <a:rPr lang="en-US" sz="5400" b="1" dirty="0">
                <a:solidFill>
                  <a:schemeClr val="tx1"/>
                </a:solidFill>
                <a:hlinkClick r:id="rId2">
                  <a:extLst>
                    <a:ext uri="{A12FA001-AC4F-418D-AE19-62706E023703}">
                      <ahyp:hlinkClr xmlns:ahyp="http://schemas.microsoft.com/office/drawing/2018/hyperlinkcolor" val="tx"/>
                    </a:ext>
                  </a:extLst>
                </a:hlinkClick>
              </a:rPr>
              <a:t>WWW.COLLEGEBOARD.ORG</a:t>
            </a:r>
            <a:r>
              <a:rPr lang="en-US" sz="5400" b="1" dirty="0">
                <a:solidFill>
                  <a:schemeClr val="tx1"/>
                </a:solidFill>
              </a:rPr>
              <a:t> </a:t>
            </a:r>
          </a:p>
        </p:txBody>
      </p:sp>
    </p:spTree>
    <p:extLst>
      <p:ext uri="{BB962C8B-B14F-4D97-AF65-F5344CB8AC3E}">
        <p14:creationId xmlns:p14="http://schemas.microsoft.com/office/powerpoint/2010/main" val="3122596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ABB91-22E0-52C8-0BB0-96D58612E634}"/>
              </a:ext>
            </a:extLst>
          </p:cNvPr>
          <p:cNvSpPr>
            <a:spLocks noGrp="1"/>
          </p:cNvSpPr>
          <p:nvPr>
            <p:ph type="title"/>
          </p:nvPr>
        </p:nvSpPr>
        <p:spPr/>
        <p:txBody>
          <a:bodyPr>
            <a:normAutofit/>
          </a:bodyPr>
          <a:lstStyle/>
          <a:p>
            <a:pPr algn="ctr"/>
            <a:r>
              <a:rPr lang="en-US" sz="6600" b="1" u="sng" dirty="0">
                <a:solidFill>
                  <a:schemeClr val="tx1"/>
                </a:solidFill>
              </a:rPr>
              <a:t>SALLIEMAE</a:t>
            </a:r>
          </a:p>
        </p:txBody>
      </p:sp>
      <p:sp>
        <p:nvSpPr>
          <p:cNvPr id="3" name="Content Placeholder 2">
            <a:extLst>
              <a:ext uri="{FF2B5EF4-FFF2-40B4-BE49-F238E27FC236}">
                <a16:creationId xmlns:a16="http://schemas.microsoft.com/office/drawing/2014/main" id="{BEFC03E8-3E6E-CCAF-CB4D-282A2904EBFD}"/>
              </a:ext>
            </a:extLst>
          </p:cNvPr>
          <p:cNvSpPr>
            <a:spLocks noGrp="1"/>
          </p:cNvSpPr>
          <p:nvPr>
            <p:ph idx="1"/>
          </p:nvPr>
        </p:nvSpPr>
        <p:spPr/>
        <p:txBody>
          <a:bodyPr>
            <a:normAutofit/>
          </a:bodyPr>
          <a:lstStyle/>
          <a:p>
            <a:pPr marL="0" indent="0" algn="ctr">
              <a:buNone/>
            </a:pPr>
            <a:endParaRPr lang="en-US" sz="6600" dirty="0"/>
          </a:p>
          <a:p>
            <a:pPr marL="0" indent="0" algn="ctr">
              <a:buNone/>
            </a:pPr>
            <a:r>
              <a:rPr lang="en-US" sz="6600" b="1" u="sng" dirty="0">
                <a:solidFill>
                  <a:schemeClr val="tx1"/>
                </a:solidFill>
              </a:rPr>
              <a:t>WWW.SALLIEMAE.COM</a:t>
            </a:r>
          </a:p>
        </p:txBody>
      </p:sp>
    </p:spTree>
    <p:extLst>
      <p:ext uri="{BB962C8B-B14F-4D97-AF65-F5344CB8AC3E}">
        <p14:creationId xmlns:p14="http://schemas.microsoft.com/office/powerpoint/2010/main" val="3107020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D8240-1CED-E126-3CDC-170351CD77EA}"/>
              </a:ext>
            </a:extLst>
          </p:cNvPr>
          <p:cNvSpPr>
            <a:spLocks noGrp="1"/>
          </p:cNvSpPr>
          <p:nvPr>
            <p:ph type="title"/>
          </p:nvPr>
        </p:nvSpPr>
        <p:spPr/>
        <p:txBody>
          <a:bodyPr>
            <a:noAutofit/>
          </a:bodyPr>
          <a:lstStyle/>
          <a:p>
            <a:pPr algn="ctr"/>
            <a:r>
              <a:rPr lang="en-US" sz="5400" b="1" u="sng" dirty="0">
                <a:solidFill>
                  <a:schemeClr val="tx1"/>
                </a:solidFill>
              </a:rPr>
              <a:t>STATE </a:t>
            </a:r>
            <a:br>
              <a:rPr lang="en-US" sz="5400" b="1" u="sng" dirty="0">
                <a:solidFill>
                  <a:schemeClr val="tx1"/>
                </a:solidFill>
              </a:rPr>
            </a:br>
            <a:r>
              <a:rPr lang="en-US" sz="5400" b="1" u="sng" dirty="0">
                <a:solidFill>
                  <a:schemeClr val="tx1"/>
                </a:solidFill>
              </a:rPr>
              <a:t>FINANCIAL AID</a:t>
            </a:r>
            <a:endParaRPr lang="en-US" sz="5400" dirty="0">
              <a:solidFill>
                <a:schemeClr val="tx1"/>
              </a:solidFill>
            </a:endParaRPr>
          </a:p>
        </p:txBody>
      </p:sp>
      <p:sp>
        <p:nvSpPr>
          <p:cNvPr id="3" name="Content Placeholder 2">
            <a:extLst>
              <a:ext uri="{FF2B5EF4-FFF2-40B4-BE49-F238E27FC236}">
                <a16:creationId xmlns:a16="http://schemas.microsoft.com/office/drawing/2014/main" id="{CFB469C1-AC10-59A2-1503-03C428293645}"/>
              </a:ext>
            </a:extLst>
          </p:cNvPr>
          <p:cNvSpPr>
            <a:spLocks noGrp="1"/>
          </p:cNvSpPr>
          <p:nvPr>
            <p:ph idx="1"/>
          </p:nvPr>
        </p:nvSpPr>
        <p:spPr/>
        <p:txBody>
          <a:bodyPr>
            <a:normAutofit/>
          </a:bodyPr>
          <a:lstStyle/>
          <a:p>
            <a:pPr marL="0" indent="0" algn="ctr">
              <a:buNone/>
            </a:pPr>
            <a:endParaRPr lang="en-US" sz="5400" b="1" dirty="0">
              <a:solidFill>
                <a:schemeClr val="tx1"/>
              </a:solidFill>
            </a:endParaRPr>
          </a:p>
          <a:p>
            <a:pPr marL="0" indent="0" algn="ctr">
              <a:buNone/>
            </a:pPr>
            <a:r>
              <a:rPr lang="en-US" sz="5400" b="1" dirty="0">
                <a:solidFill>
                  <a:schemeClr val="tx1"/>
                </a:solidFill>
              </a:rPr>
              <a:t>LOUISIANA BOARD OF REGENTS</a:t>
            </a:r>
          </a:p>
        </p:txBody>
      </p:sp>
    </p:spTree>
    <p:extLst>
      <p:ext uri="{BB962C8B-B14F-4D97-AF65-F5344CB8AC3E}">
        <p14:creationId xmlns:p14="http://schemas.microsoft.com/office/powerpoint/2010/main" val="367728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63CB6-74D5-098F-1F3D-A67C238E60ED}"/>
              </a:ext>
            </a:extLst>
          </p:cNvPr>
          <p:cNvSpPr>
            <a:spLocks noGrp="1"/>
          </p:cNvSpPr>
          <p:nvPr>
            <p:ph type="title"/>
          </p:nvPr>
        </p:nvSpPr>
        <p:spPr/>
        <p:txBody>
          <a:bodyPr>
            <a:normAutofit/>
          </a:bodyPr>
          <a:lstStyle/>
          <a:p>
            <a:pPr algn="ctr"/>
            <a:r>
              <a:rPr lang="en-US" sz="8800" b="1" u="sng" dirty="0">
                <a:solidFill>
                  <a:schemeClr val="tx1"/>
                </a:solidFill>
              </a:rPr>
              <a:t>LOCAL</a:t>
            </a:r>
          </a:p>
        </p:txBody>
      </p:sp>
      <p:sp>
        <p:nvSpPr>
          <p:cNvPr id="3" name="Content Placeholder 2">
            <a:extLst>
              <a:ext uri="{FF2B5EF4-FFF2-40B4-BE49-F238E27FC236}">
                <a16:creationId xmlns:a16="http://schemas.microsoft.com/office/drawing/2014/main" id="{F7E04C0F-9717-CDBA-9F8D-F2057753FB2E}"/>
              </a:ext>
            </a:extLst>
          </p:cNvPr>
          <p:cNvSpPr>
            <a:spLocks noGrp="1"/>
          </p:cNvSpPr>
          <p:nvPr>
            <p:ph idx="1"/>
          </p:nvPr>
        </p:nvSpPr>
        <p:spPr/>
        <p:txBody>
          <a:bodyPr>
            <a:normAutofit/>
          </a:bodyPr>
          <a:lstStyle/>
          <a:p>
            <a:r>
              <a:rPr lang="en-US" sz="4000" b="1" dirty="0">
                <a:solidFill>
                  <a:schemeClr val="tx1"/>
                </a:solidFill>
              </a:rPr>
              <a:t>HIGH SCHOOL WEBSITE (&amp; others)</a:t>
            </a:r>
          </a:p>
          <a:p>
            <a:r>
              <a:rPr lang="en-US" sz="4000" b="1" dirty="0">
                <a:solidFill>
                  <a:schemeClr val="tx1"/>
                </a:solidFill>
              </a:rPr>
              <a:t>ALTRUSA</a:t>
            </a:r>
          </a:p>
          <a:p>
            <a:r>
              <a:rPr lang="en-US" sz="4000" b="1" dirty="0">
                <a:solidFill>
                  <a:schemeClr val="tx1"/>
                </a:solidFill>
              </a:rPr>
              <a:t>AMERICAN LEGION</a:t>
            </a:r>
          </a:p>
          <a:p>
            <a:r>
              <a:rPr lang="en-US" sz="4000" b="1" dirty="0">
                <a:solidFill>
                  <a:schemeClr val="tx1"/>
                </a:solidFill>
              </a:rPr>
              <a:t>AMERICAN RED CROSS</a:t>
            </a:r>
          </a:p>
          <a:p>
            <a:r>
              <a:rPr lang="en-US" sz="4000" b="1" dirty="0">
                <a:solidFill>
                  <a:schemeClr val="tx1"/>
                </a:solidFill>
              </a:rPr>
              <a:t>BOYS AND GIRL SCOUTS</a:t>
            </a:r>
          </a:p>
        </p:txBody>
      </p:sp>
    </p:spTree>
    <p:extLst>
      <p:ext uri="{BB962C8B-B14F-4D97-AF65-F5344CB8AC3E}">
        <p14:creationId xmlns:p14="http://schemas.microsoft.com/office/powerpoint/2010/main" val="3241047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8EBA8-6855-71C9-E32C-5A011C3F2C42}"/>
              </a:ext>
            </a:extLst>
          </p:cNvPr>
          <p:cNvSpPr>
            <a:spLocks noGrp="1"/>
          </p:cNvSpPr>
          <p:nvPr>
            <p:ph type="title"/>
          </p:nvPr>
        </p:nvSpPr>
        <p:spPr/>
        <p:txBody>
          <a:bodyPr>
            <a:normAutofit/>
          </a:bodyPr>
          <a:lstStyle/>
          <a:p>
            <a:pPr algn="ctr"/>
            <a:r>
              <a:rPr lang="en-US" sz="6000" b="1" u="sng" dirty="0">
                <a:solidFill>
                  <a:schemeClr val="tx1"/>
                </a:solidFill>
              </a:rPr>
              <a:t>LOCAL (</a:t>
            </a:r>
            <a:r>
              <a:rPr lang="en-US" sz="6000" b="1" u="sng" dirty="0" err="1">
                <a:solidFill>
                  <a:schemeClr val="tx1"/>
                </a:solidFill>
              </a:rPr>
              <a:t>con’t</a:t>
            </a:r>
            <a:r>
              <a:rPr lang="en-US" sz="6000" b="1" u="sng" dirty="0">
                <a:solidFill>
                  <a:schemeClr val="tx1"/>
                </a:solidFill>
              </a:rPr>
              <a:t>)</a:t>
            </a:r>
            <a:endParaRPr lang="en-US" sz="6000" dirty="0"/>
          </a:p>
        </p:txBody>
      </p:sp>
      <p:sp>
        <p:nvSpPr>
          <p:cNvPr id="3" name="Content Placeholder 2">
            <a:extLst>
              <a:ext uri="{FF2B5EF4-FFF2-40B4-BE49-F238E27FC236}">
                <a16:creationId xmlns:a16="http://schemas.microsoft.com/office/drawing/2014/main" id="{968EF15F-942A-4583-6381-61E2C2A05DBF}"/>
              </a:ext>
            </a:extLst>
          </p:cNvPr>
          <p:cNvSpPr>
            <a:spLocks noGrp="1"/>
          </p:cNvSpPr>
          <p:nvPr>
            <p:ph idx="1"/>
          </p:nvPr>
        </p:nvSpPr>
        <p:spPr/>
        <p:txBody>
          <a:bodyPr/>
          <a:lstStyle/>
          <a:p>
            <a:r>
              <a:rPr lang="en-US" sz="4000" b="1" dirty="0">
                <a:solidFill>
                  <a:schemeClr val="tx1"/>
                </a:solidFill>
              </a:rPr>
              <a:t>CIRCLE K</a:t>
            </a:r>
          </a:p>
          <a:p>
            <a:r>
              <a:rPr lang="en-US" sz="4000" b="1" dirty="0">
                <a:solidFill>
                  <a:schemeClr val="tx1"/>
                </a:solidFill>
              </a:rPr>
              <a:t>CREDIT UNIONS</a:t>
            </a:r>
          </a:p>
          <a:p>
            <a:r>
              <a:rPr lang="en-US" sz="4000" b="1" dirty="0">
                <a:solidFill>
                  <a:schemeClr val="tx1"/>
                </a:solidFill>
              </a:rPr>
              <a:t>ELKS</a:t>
            </a:r>
          </a:p>
          <a:p>
            <a:r>
              <a:rPr lang="en-US" sz="4000" b="1" dirty="0">
                <a:solidFill>
                  <a:schemeClr val="tx1"/>
                </a:solidFill>
              </a:rPr>
              <a:t>COMMUNITY FOUNDATIONS</a:t>
            </a:r>
          </a:p>
          <a:p>
            <a:r>
              <a:rPr lang="en-US" sz="4000" b="1" dirty="0">
                <a:solidFill>
                  <a:schemeClr val="tx1"/>
                </a:solidFill>
              </a:rPr>
              <a:t>KIWANIS</a:t>
            </a:r>
          </a:p>
          <a:p>
            <a:endParaRPr lang="en-US" dirty="0"/>
          </a:p>
        </p:txBody>
      </p:sp>
    </p:spTree>
    <p:extLst>
      <p:ext uri="{BB962C8B-B14F-4D97-AF65-F5344CB8AC3E}">
        <p14:creationId xmlns:p14="http://schemas.microsoft.com/office/powerpoint/2010/main" val="417477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C4CD8-B342-879C-8265-EE241BC3D776}"/>
              </a:ext>
            </a:extLst>
          </p:cNvPr>
          <p:cNvSpPr>
            <a:spLocks noGrp="1"/>
          </p:cNvSpPr>
          <p:nvPr>
            <p:ph type="title"/>
          </p:nvPr>
        </p:nvSpPr>
        <p:spPr/>
        <p:txBody>
          <a:bodyPr/>
          <a:lstStyle/>
          <a:p>
            <a:pPr algn="ctr"/>
            <a:r>
              <a:rPr lang="en-US" sz="4400" b="1" u="sng" dirty="0">
                <a:solidFill>
                  <a:schemeClr val="tx1"/>
                </a:solidFill>
              </a:rPr>
              <a:t>LOCAL (</a:t>
            </a:r>
            <a:r>
              <a:rPr lang="en-US" sz="4400" b="1" u="sng" dirty="0" err="1">
                <a:solidFill>
                  <a:schemeClr val="tx1"/>
                </a:solidFill>
              </a:rPr>
              <a:t>con’t</a:t>
            </a:r>
            <a:r>
              <a:rPr lang="en-US" sz="4400" b="1" u="sng" dirty="0">
                <a:solidFill>
                  <a:schemeClr val="tx1"/>
                </a:solidFill>
              </a:rPr>
              <a:t>)</a:t>
            </a:r>
            <a:endParaRPr lang="en-US" dirty="0"/>
          </a:p>
        </p:txBody>
      </p:sp>
      <p:sp>
        <p:nvSpPr>
          <p:cNvPr id="3" name="Content Placeholder 2">
            <a:extLst>
              <a:ext uri="{FF2B5EF4-FFF2-40B4-BE49-F238E27FC236}">
                <a16:creationId xmlns:a16="http://schemas.microsoft.com/office/drawing/2014/main" id="{7625471D-71CD-BC95-B28E-3D1006F457B5}"/>
              </a:ext>
            </a:extLst>
          </p:cNvPr>
          <p:cNvSpPr>
            <a:spLocks noGrp="1"/>
          </p:cNvSpPr>
          <p:nvPr>
            <p:ph idx="1"/>
          </p:nvPr>
        </p:nvSpPr>
        <p:spPr/>
        <p:txBody>
          <a:bodyPr/>
          <a:lstStyle/>
          <a:p>
            <a:r>
              <a:rPr lang="en-US" sz="4000" b="1" dirty="0">
                <a:solidFill>
                  <a:schemeClr val="tx1"/>
                </a:solidFill>
              </a:rPr>
              <a:t>SORORITIES</a:t>
            </a:r>
          </a:p>
          <a:p>
            <a:r>
              <a:rPr lang="en-US" sz="4000" b="1" dirty="0">
                <a:solidFill>
                  <a:schemeClr val="tx1"/>
                </a:solidFill>
              </a:rPr>
              <a:t>FRATERNITIES</a:t>
            </a:r>
          </a:p>
          <a:p>
            <a:r>
              <a:rPr lang="en-US" sz="4000" b="1" dirty="0">
                <a:solidFill>
                  <a:schemeClr val="tx1"/>
                </a:solidFill>
              </a:rPr>
              <a:t>ROTARY CLUB</a:t>
            </a:r>
          </a:p>
          <a:p>
            <a:r>
              <a:rPr lang="en-US" sz="4000" b="1" dirty="0">
                <a:solidFill>
                  <a:schemeClr val="tx1"/>
                </a:solidFill>
              </a:rPr>
              <a:t>VFW</a:t>
            </a:r>
          </a:p>
          <a:p>
            <a:r>
              <a:rPr lang="en-US" sz="4000" b="1" dirty="0">
                <a:solidFill>
                  <a:schemeClr val="tx1"/>
                </a:solidFill>
              </a:rPr>
              <a:t>YWCA / YMCA</a:t>
            </a:r>
          </a:p>
          <a:p>
            <a:endParaRPr lang="en-US" dirty="0"/>
          </a:p>
        </p:txBody>
      </p:sp>
    </p:spTree>
    <p:extLst>
      <p:ext uri="{BB962C8B-B14F-4D97-AF65-F5344CB8AC3E}">
        <p14:creationId xmlns:p14="http://schemas.microsoft.com/office/powerpoint/2010/main" val="94886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E014C-4EB3-7805-8683-6015A551BB74}"/>
              </a:ext>
            </a:extLst>
          </p:cNvPr>
          <p:cNvSpPr>
            <a:spLocks noGrp="1"/>
          </p:cNvSpPr>
          <p:nvPr>
            <p:ph type="title"/>
          </p:nvPr>
        </p:nvSpPr>
        <p:spPr/>
        <p:txBody>
          <a:bodyPr>
            <a:normAutofit/>
          </a:bodyPr>
          <a:lstStyle/>
          <a:p>
            <a:pPr algn="ctr"/>
            <a:r>
              <a:rPr lang="en-US" sz="6000" b="1" u="sng" dirty="0">
                <a:solidFill>
                  <a:schemeClr val="tx1"/>
                </a:solidFill>
              </a:rPr>
              <a:t>OTHER WAYS TO PAY</a:t>
            </a:r>
          </a:p>
        </p:txBody>
      </p:sp>
      <p:sp>
        <p:nvSpPr>
          <p:cNvPr id="3" name="Content Placeholder 2">
            <a:extLst>
              <a:ext uri="{FF2B5EF4-FFF2-40B4-BE49-F238E27FC236}">
                <a16:creationId xmlns:a16="http://schemas.microsoft.com/office/drawing/2014/main" id="{31B15543-6D32-F8BB-771A-E2052386B980}"/>
              </a:ext>
            </a:extLst>
          </p:cNvPr>
          <p:cNvSpPr>
            <a:spLocks noGrp="1"/>
          </p:cNvSpPr>
          <p:nvPr>
            <p:ph idx="1"/>
          </p:nvPr>
        </p:nvSpPr>
        <p:spPr/>
        <p:txBody>
          <a:bodyPr>
            <a:normAutofit/>
          </a:bodyPr>
          <a:lstStyle/>
          <a:p>
            <a:r>
              <a:rPr lang="en-US" sz="4800" b="1" dirty="0">
                <a:solidFill>
                  <a:schemeClr val="tx1"/>
                </a:solidFill>
              </a:rPr>
              <a:t>AMERICORPS</a:t>
            </a:r>
          </a:p>
          <a:p>
            <a:r>
              <a:rPr lang="en-US" sz="4800" b="1" dirty="0">
                <a:solidFill>
                  <a:schemeClr val="tx1"/>
                </a:solidFill>
              </a:rPr>
              <a:t>CAMPUS-BASED AID</a:t>
            </a:r>
          </a:p>
          <a:p>
            <a:r>
              <a:rPr lang="en-US" sz="4800" b="1" dirty="0">
                <a:solidFill>
                  <a:schemeClr val="tx1"/>
                </a:solidFill>
              </a:rPr>
              <a:t>PRIVATE COMPANIES</a:t>
            </a:r>
          </a:p>
          <a:p>
            <a:r>
              <a:rPr lang="en-US" sz="4800" b="1" dirty="0">
                <a:solidFill>
                  <a:schemeClr val="tx1"/>
                </a:solidFill>
              </a:rPr>
              <a:t>TAX INCENTIVES</a:t>
            </a:r>
          </a:p>
        </p:txBody>
      </p:sp>
    </p:spTree>
    <p:extLst>
      <p:ext uri="{BB962C8B-B14F-4D97-AF65-F5344CB8AC3E}">
        <p14:creationId xmlns:p14="http://schemas.microsoft.com/office/powerpoint/2010/main" val="45887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8B1D7-1489-97C5-80C5-5DBC3A9C2839}"/>
              </a:ext>
            </a:extLst>
          </p:cNvPr>
          <p:cNvSpPr>
            <a:spLocks noGrp="1"/>
          </p:cNvSpPr>
          <p:nvPr>
            <p:ph type="title"/>
          </p:nvPr>
        </p:nvSpPr>
        <p:spPr/>
        <p:txBody>
          <a:bodyPr>
            <a:normAutofit fontScale="90000"/>
          </a:bodyPr>
          <a:lstStyle/>
          <a:p>
            <a:pPr algn="ctr"/>
            <a:r>
              <a:rPr lang="en-US" sz="6000" b="1" u="sng" dirty="0">
                <a:solidFill>
                  <a:schemeClr val="tx1"/>
                </a:solidFill>
              </a:rPr>
              <a:t>OTHER WAYS TO PAY(</a:t>
            </a:r>
            <a:r>
              <a:rPr lang="en-US" sz="6000" b="1" u="sng" dirty="0" err="1">
                <a:solidFill>
                  <a:schemeClr val="tx1"/>
                </a:solidFill>
              </a:rPr>
              <a:t>con’t</a:t>
            </a:r>
            <a:r>
              <a:rPr lang="en-US" sz="6000" b="1" u="sng" dirty="0">
                <a:solidFill>
                  <a:schemeClr val="tx1"/>
                </a:solidFill>
              </a:rPr>
              <a:t>)</a:t>
            </a:r>
          </a:p>
        </p:txBody>
      </p:sp>
      <p:sp>
        <p:nvSpPr>
          <p:cNvPr id="3" name="Content Placeholder 2">
            <a:extLst>
              <a:ext uri="{FF2B5EF4-FFF2-40B4-BE49-F238E27FC236}">
                <a16:creationId xmlns:a16="http://schemas.microsoft.com/office/drawing/2014/main" id="{3F0B24F2-476E-1740-83FD-7666134798F8}"/>
              </a:ext>
            </a:extLst>
          </p:cNvPr>
          <p:cNvSpPr>
            <a:spLocks noGrp="1"/>
          </p:cNvSpPr>
          <p:nvPr>
            <p:ph idx="1"/>
          </p:nvPr>
        </p:nvSpPr>
        <p:spPr/>
        <p:txBody>
          <a:bodyPr>
            <a:normAutofit/>
          </a:bodyPr>
          <a:lstStyle/>
          <a:p>
            <a:r>
              <a:rPr lang="en-US" sz="4800" b="1" dirty="0">
                <a:solidFill>
                  <a:schemeClr val="tx1"/>
                </a:solidFill>
                <a:hlinkClick r:id="rId2">
                  <a:extLst>
                    <a:ext uri="{A12FA001-AC4F-418D-AE19-62706E023703}">
                      <ahyp:hlinkClr xmlns:ahyp="http://schemas.microsoft.com/office/drawing/2018/hyperlinkcolor" val="tx"/>
                    </a:ext>
                  </a:extLst>
                </a:hlinkClick>
              </a:rPr>
              <a:t>WWW.UPROMISE.COM</a:t>
            </a:r>
            <a:endParaRPr lang="en-US" sz="4800" b="1" dirty="0">
              <a:solidFill>
                <a:schemeClr val="tx1"/>
              </a:solidFill>
            </a:endParaRPr>
          </a:p>
          <a:p>
            <a:r>
              <a:rPr lang="en-US" sz="4800" b="1" dirty="0">
                <a:solidFill>
                  <a:schemeClr val="tx1"/>
                </a:solidFill>
              </a:rPr>
              <a:t>UNIONS e.g. AFSCME, AFL-CIO</a:t>
            </a:r>
          </a:p>
          <a:p>
            <a:r>
              <a:rPr lang="en-US" sz="4800" b="1" dirty="0">
                <a:solidFill>
                  <a:schemeClr val="tx1"/>
                </a:solidFill>
              </a:rPr>
              <a:t>CONTESTS</a:t>
            </a:r>
          </a:p>
          <a:p>
            <a:r>
              <a:rPr lang="en-US" sz="4800" b="1" dirty="0">
                <a:solidFill>
                  <a:schemeClr val="tx1"/>
                </a:solidFill>
              </a:rPr>
              <a:t>COMPETITIONS</a:t>
            </a:r>
          </a:p>
        </p:txBody>
      </p:sp>
    </p:spTree>
    <p:extLst>
      <p:ext uri="{BB962C8B-B14F-4D97-AF65-F5344CB8AC3E}">
        <p14:creationId xmlns:p14="http://schemas.microsoft.com/office/powerpoint/2010/main" val="175782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0AD54-B20E-380F-BAC6-2CC4585098E1}"/>
              </a:ext>
            </a:extLst>
          </p:cNvPr>
          <p:cNvSpPr>
            <a:spLocks noGrp="1"/>
          </p:cNvSpPr>
          <p:nvPr>
            <p:ph type="title"/>
          </p:nvPr>
        </p:nvSpPr>
        <p:spPr/>
        <p:txBody>
          <a:bodyPr>
            <a:normAutofit/>
          </a:bodyPr>
          <a:lstStyle/>
          <a:p>
            <a:pPr algn="ctr"/>
            <a:r>
              <a:rPr lang="en-US" sz="6000" b="1" u="sng" dirty="0">
                <a:solidFill>
                  <a:schemeClr val="tx1"/>
                </a:solidFill>
              </a:rPr>
              <a:t>HOUSEKEEPING</a:t>
            </a:r>
          </a:p>
        </p:txBody>
      </p:sp>
      <p:sp>
        <p:nvSpPr>
          <p:cNvPr id="3" name="Content Placeholder 2">
            <a:extLst>
              <a:ext uri="{FF2B5EF4-FFF2-40B4-BE49-F238E27FC236}">
                <a16:creationId xmlns:a16="http://schemas.microsoft.com/office/drawing/2014/main" id="{B9C51F5B-7F0E-EF48-1678-9122D5644635}"/>
              </a:ext>
            </a:extLst>
          </p:cNvPr>
          <p:cNvSpPr>
            <a:spLocks noGrp="1"/>
          </p:cNvSpPr>
          <p:nvPr>
            <p:ph idx="1"/>
          </p:nvPr>
        </p:nvSpPr>
        <p:spPr/>
        <p:txBody>
          <a:bodyPr>
            <a:normAutofit/>
          </a:bodyPr>
          <a:lstStyle/>
          <a:p>
            <a:r>
              <a:rPr lang="en-US" sz="4800" b="1" dirty="0">
                <a:solidFill>
                  <a:schemeClr val="tx1"/>
                </a:solidFill>
              </a:rPr>
              <a:t>THANK YOU TO MS. SOUTH</a:t>
            </a:r>
          </a:p>
          <a:p>
            <a:r>
              <a:rPr lang="en-US" sz="4800" b="1" dirty="0">
                <a:solidFill>
                  <a:schemeClr val="tx1"/>
                </a:solidFill>
              </a:rPr>
              <a:t>TEXT / CHAT QUESTIONS</a:t>
            </a:r>
          </a:p>
          <a:p>
            <a:r>
              <a:rPr lang="en-US" sz="4800" b="1" dirty="0">
                <a:solidFill>
                  <a:schemeClr val="tx1"/>
                </a:solidFill>
              </a:rPr>
              <a:t>A  SHORT BREAK </a:t>
            </a:r>
          </a:p>
          <a:p>
            <a:r>
              <a:rPr lang="en-US" sz="4800" b="1" dirty="0">
                <a:solidFill>
                  <a:schemeClr val="tx1"/>
                </a:solidFill>
              </a:rPr>
              <a:t>FREE PowerPoint slides</a:t>
            </a:r>
          </a:p>
          <a:p>
            <a:endParaRPr lang="en-US" sz="4800" b="1" dirty="0">
              <a:solidFill>
                <a:schemeClr val="tx1"/>
              </a:solidFill>
            </a:endParaRPr>
          </a:p>
        </p:txBody>
      </p:sp>
    </p:spTree>
    <p:extLst>
      <p:ext uri="{BB962C8B-B14F-4D97-AF65-F5344CB8AC3E}">
        <p14:creationId xmlns:p14="http://schemas.microsoft.com/office/powerpoint/2010/main" val="400773580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4FD9E-1A9C-A406-B77C-E911117B98A1}"/>
              </a:ext>
            </a:extLst>
          </p:cNvPr>
          <p:cNvSpPr>
            <a:spLocks noGrp="1"/>
          </p:cNvSpPr>
          <p:nvPr>
            <p:ph type="title"/>
          </p:nvPr>
        </p:nvSpPr>
        <p:spPr/>
        <p:txBody>
          <a:bodyPr>
            <a:normAutofit/>
          </a:bodyPr>
          <a:lstStyle/>
          <a:p>
            <a:pPr algn="ctr"/>
            <a:r>
              <a:rPr lang="en-US" sz="6000" b="1" u="sng" dirty="0">
                <a:solidFill>
                  <a:schemeClr val="tx1"/>
                </a:solidFill>
              </a:rPr>
              <a:t>WAYS TO PAY(</a:t>
            </a:r>
            <a:r>
              <a:rPr lang="en-US" sz="6000" b="1" u="sng" dirty="0" err="1">
                <a:solidFill>
                  <a:schemeClr val="tx1"/>
                </a:solidFill>
              </a:rPr>
              <a:t>con’t</a:t>
            </a:r>
            <a:r>
              <a:rPr lang="en-US" sz="6000" b="1" u="sng" dirty="0">
                <a:solidFill>
                  <a:schemeClr val="tx1"/>
                </a:solidFill>
              </a:rPr>
              <a:t>):</a:t>
            </a:r>
            <a:endParaRPr lang="en-US" sz="6000" dirty="0">
              <a:solidFill>
                <a:schemeClr val="tx1"/>
              </a:solidFill>
            </a:endParaRPr>
          </a:p>
        </p:txBody>
      </p:sp>
      <p:sp>
        <p:nvSpPr>
          <p:cNvPr id="3" name="Content Placeholder 2">
            <a:extLst>
              <a:ext uri="{FF2B5EF4-FFF2-40B4-BE49-F238E27FC236}">
                <a16:creationId xmlns:a16="http://schemas.microsoft.com/office/drawing/2014/main" id="{2E6C64EF-1753-0B67-73D1-5825B5D389F0}"/>
              </a:ext>
            </a:extLst>
          </p:cNvPr>
          <p:cNvSpPr>
            <a:spLocks noGrp="1"/>
          </p:cNvSpPr>
          <p:nvPr>
            <p:ph idx="1"/>
          </p:nvPr>
        </p:nvSpPr>
        <p:spPr/>
        <p:txBody>
          <a:bodyPr>
            <a:normAutofit/>
          </a:bodyPr>
          <a:lstStyle/>
          <a:p>
            <a:endParaRPr lang="en-US" sz="4800" b="1" dirty="0">
              <a:solidFill>
                <a:schemeClr val="tx1"/>
              </a:solidFill>
            </a:endParaRPr>
          </a:p>
          <a:p>
            <a:r>
              <a:rPr lang="en-US" sz="4800" b="1" dirty="0">
                <a:solidFill>
                  <a:schemeClr val="tx1"/>
                </a:solidFill>
              </a:rPr>
              <a:t>TAX CREDITS (Hope and Lifetime Learning)</a:t>
            </a:r>
          </a:p>
          <a:p>
            <a:r>
              <a:rPr lang="en-US" sz="4800" b="1" dirty="0">
                <a:solidFill>
                  <a:schemeClr val="tx1"/>
                </a:solidFill>
              </a:rPr>
              <a:t>TAX ED DEDUCTIONS / IRS 529</a:t>
            </a:r>
          </a:p>
        </p:txBody>
      </p:sp>
    </p:spTree>
    <p:extLst>
      <p:ext uri="{BB962C8B-B14F-4D97-AF65-F5344CB8AC3E}">
        <p14:creationId xmlns:p14="http://schemas.microsoft.com/office/powerpoint/2010/main" val="151841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8F109-C789-88E0-F8B6-A41CE8CBAB0B}"/>
              </a:ext>
            </a:extLst>
          </p:cNvPr>
          <p:cNvSpPr>
            <a:spLocks noGrp="1"/>
          </p:cNvSpPr>
          <p:nvPr>
            <p:ph type="title"/>
          </p:nvPr>
        </p:nvSpPr>
        <p:spPr/>
        <p:txBody>
          <a:bodyPr>
            <a:normAutofit/>
          </a:bodyPr>
          <a:lstStyle/>
          <a:p>
            <a:pPr algn="ctr"/>
            <a:r>
              <a:rPr lang="en-US" sz="5400" b="1" u="sng" dirty="0">
                <a:solidFill>
                  <a:schemeClr val="tx1"/>
                </a:solidFill>
              </a:rPr>
              <a:t>KEY TIPS &amp; INFORMATION</a:t>
            </a:r>
          </a:p>
        </p:txBody>
      </p:sp>
      <p:sp>
        <p:nvSpPr>
          <p:cNvPr id="3" name="Content Placeholder 2">
            <a:extLst>
              <a:ext uri="{FF2B5EF4-FFF2-40B4-BE49-F238E27FC236}">
                <a16:creationId xmlns:a16="http://schemas.microsoft.com/office/drawing/2014/main" id="{49F35511-2A25-74D8-535E-932A64E553C0}"/>
              </a:ext>
            </a:extLst>
          </p:cNvPr>
          <p:cNvSpPr>
            <a:spLocks noGrp="1"/>
          </p:cNvSpPr>
          <p:nvPr>
            <p:ph idx="1"/>
          </p:nvPr>
        </p:nvSpPr>
        <p:spPr/>
        <p:txBody>
          <a:bodyPr/>
          <a:lstStyle/>
          <a:p>
            <a:r>
              <a:rPr lang="en-US" sz="4800" b="1" dirty="0">
                <a:solidFill>
                  <a:schemeClr val="tx1"/>
                </a:solidFill>
              </a:rPr>
              <a:t>CHECK WITH COLLEGE FAO</a:t>
            </a:r>
          </a:p>
          <a:p>
            <a:r>
              <a:rPr lang="en-US" sz="4800" b="1" dirty="0">
                <a:solidFill>
                  <a:schemeClr val="tx1"/>
                </a:solidFill>
              </a:rPr>
              <a:t>COMPLETE FAFSA IN DECEMBER</a:t>
            </a:r>
          </a:p>
          <a:p>
            <a:r>
              <a:rPr lang="en-US" sz="4800" b="1" dirty="0">
                <a:solidFill>
                  <a:schemeClr val="tx1"/>
                </a:solidFill>
              </a:rPr>
              <a:t>CHECK ON TAX INCENTIVES</a:t>
            </a:r>
          </a:p>
          <a:p>
            <a:r>
              <a:rPr lang="en-US" sz="4800" b="1" dirty="0">
                <a:solidFill>
                  <a:schemeClr val="tx1"/>
                </a:solidFill>
              </a:rPr>
              <a:t>CHECK WITH YOUR EMPLOYER </a:t>
            </a:r>
          </a:p>
          <a:p>
            <a:endParaRPr lang="en-US" sz="4800" b="1" dirty="0">
              <a:solidFill>
                <a:schemeClr val="tx1"/>
              </a:solidFill>
            </a:endParaRPr>
          </a:p>
          <a:p>
            <a:endParaRPr lang="en-US" sz="4800" b="1" dirty="0">
              <a:solidFill>
                <a:schemeClr val="tx1"/>
              </a:solidFill>
            </a:endParaRPr>
          </a:p>
          <a:p>
            <a:endParaRPr lang="en-US" dirty="0"/>
          </a:p>
        </p:txBody>
      </p:sp>
    </p:spTree>
    <p:extLst>
      <p:ext uri="{BB962C8B-B14F-4D97-AF65-F5344CB8AC3E}">
        <p14:creationId xmlns:p14="http://schemas.microsoft.com/office/powerpoint/2010/main" val="297475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2CB40-3D24-44DD-6996-8FFD192665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ED0B17-209F-BF88-1ABB-98C76816BB66}"/>
              </a:ext>
            </a:extLst>
          </p:cNvPr>
          <p:cNvSpPr>
            <a:spLocks noGrp="1"/>
          </p:cNvSpPr>
          <p:nvPr>
            <p:ph idx="1"/>
          </p:nvPr>
        </p:nvSpPr>
        <p:spPr/>
        <p:txBody>
          <a:bodyPr>
            <a:normAutofit/>
          </a:bodyPr>
          <a:lstStyle/>
          <a:p>
            <a:pPr marL="0" indent="0">
              <a:buNone/>
            </a:pPr>
            <a:r>
              <a:rPr lang="en-US" sz="4800" b="1" u="sng" dirty="0">
                <a:solidFill>
                  <a:schemeClr val="tx1"/>
                </a:solidFill>
              </a:rPr>
              <a:t>RESEARCH LOCAL SCHOLARSHIPS</a:t>
            </a:r>
          </a:p>
          <a:p>
            <a:pPr>
              <a:buFontTx/>
              <a:buChar char="-"/>
            </a:pPr>
            <a:r>
              <a:rPr lang="en-US" sz="4800" b="1" dirty="0">
                <a:solidFill>
                  <a:schemeClr val="tx1"/>
                </a:solidFill>
              </a:rPr>
              <a:t>Rotary Club </a:t>
            </a:r>
          </a:p>
          <a:p>
            <a:pPr>
              <a:buFontTx/>
              <a:buChar char="-"/>
            </a:pPr>
            <a:r>
              <a:rPr lang="en-US" sz="4800" b="1" dirty="0">
                <a:solidFill>
                  <a:schemeClr val="tx1"/>
                </a:solidFill>
              </a:rPr>
              <a:t>VFW</a:t>
            </a:r>
          </a:p>
          <a:p>
            <a:pPr>
              <a:buFontTx/>
              <a:buChar char="-"/>
            </a:pPr>
            <a:r>
              <a:rPr lang="en-US" sz="4800" b="1" dirty="0">
                <a:solidFill>
                  <a:schemeClr val="tx1"/>
                </a:solidFill>
              </a:rPr>
              <a:t>Credit Unions </a:t>
            </a:r>
          </a:p>
          <a:p>
            <a:endParaRPr lang="en-US" dirty="0"/>
          </a:p>
        </p:txBody>
      </p:sp>
    </p:spTree>
    <p:extLst>
      <p:ext uri="{BB962C8B-B14F-4D97-AF65-F5344CB8AC3E}">
        <p14:creationId xmlns:p14="http://schemas.microsoft.com/office/powerpoint/2010/main" val="2385470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6F09-ED8D-328D-6C83-2FDC6196B0E4}"/>
              </a:ext>
            </a:extLst>
          </p:cNvPr>
          <p:cNvSpPr>
            <a:spLocks noGrp="1"/>
          </p:cNvSpPr>
          <p:nvPr>
            <p:ph type="title"/>
          </p:nvPr>
        </p:nvSpPr>
        <p:spPr/>
        <p:txBody>
          <a:bodyPr>
            <a:noAutofit/>
          </a:bodyPr>
          <a:lstStyle/>
          <a:p>
            <a:pPr algn="ctr"/>
            <a:r>
              <a:rPr lang="en-US" sz="5400" b="1" u="sng" dirty="0">
                <a:solidFill>
                  <a:schemeClr val="tx1"/>
                </a:solidFill>
              </a:rPr>
              <a:t>PREPARE A PORTFOLIO</a:t>
            </a:r>
          </a:p>
        </p:txBody>
      </p:sp>
      <p:sp>
        <p:nvSpPr>
          <p:cNvPr id="3" name="Content Placeholder 2">
            <a:extLst>
              <a:ext uri="{FF2B5EF4-FFF2-40B4-BE49-F238E27FC236}">
                <a16:creationId xmlns:a16="http://schemas.microsoft.com/office/drawing/2014/main" id="{736B26D8-2511-B986-7CED-2977EBA63ED2}"/>
              </a:ext>
            </a:extLst>
          </p:cNvPr>
          <p:cNvSpPr>
            <a:spLocks noGrp="1"/>
          </p:cNvSpPr>
          <p:nvPr>
            <p:ph idx="1"/>
          </p:nvPr>
        </p:nvSpPr>
        <p:spPr/>
        <p:txBody>
          <a:bodyPr>
            <a:normAutofit/>
          </a:bodyPr>
          <a:lstStyle/>
          <a:p>
            <a:r>
              <a:rPr lang="en-US" sz="4800" b="1" dirty="0">
                <a:solidFill>
                  <a:schemeClr val="tx1"/>
                </a:solidFill>
              </a:rPr>
              <a:t>TRANSCRIPTS</a:t>
            </a:r>
          </a:p>
          <a:p>
            <a:r>
              <a:rPr lang="en-US" sz="4800" b="1" dirty="0">
                <a:solidFill>
                  <a:schemeClr val="tx1"/>
                </a:solidFill>
              </a:rPr>
              <a:t>LETTERS of RECOMMENDATION</a:t>
            </a:r>
          </a:p>
          <a:p>
            <a:r>
              <a:rPr lang="en-US" sz="4800" b="1" dirty="0">
                <a:solidFill>
                  <a:schemeClr val="tx1"/>
                </a:solidFill>
              </a:rPr>
              <a:t>ACTIVITIES (in/out of school)</a:t>
            </a:r>
          </a:p>
          <a:p>
            <a:r>
              <a:rPr lang="en-US" sz="4800" b="1" dirty="0">
                <a:solidFill>
                  <a:schemeClr val="tx1"/>
                </a:solidFill>
              </a:rPr>
              <a:t>ADVISOR RECOMMENDATION</a:t>
            </a:r>
            <a:endParaRPr lang="en-US" dirty="0">
              <a:solidFill>
                <a:schemeClr val="tx1"/>
              </a:solidFill>
            </a:endParaRPr>
          </a:p>
        </p:txBody>
      </p:sp>
    </p:spTree>
    <p:extLst>
      <p:ext uri="{BB962C8B-B14F-4D97-AF65-F5344CB8AC3E}">
        <p14:creationId xmlns:p14="http://schemas.microsoft.com/office/powerpoint/2010/main" val="238085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0DF1A-CD18-35B1-2C9D-34D19AA846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5B4CB7-8613-BF32-654B-32FF62F6A6E8}"/>
              </a:ext>
            </a:extLst>
          </p:cNvPr>
          <p:cNvSpPr>
            <a:spLocks noGrp="1"/>
          </p:cNvSpPr>
          <p:nvPr>
            <p:ph idx="1"/>
          </p:nvPr>
        </p:nvSpPr>
        <p:spPr/>
        <p:txBody>
          <a:bodyPr>
            <a:normAutofit/>
          </a:bodyPr>
          <a:lstStyle/>
          <a:p>
            <a:pPr marL="0" indent="0" algn="ctr">
              <a:buNone/>
            </a:pPr>
            <a:r>
              <a:rPr lang="en-US" sz="5400" b="1" dirty="0">
                <a:solidFill>
                  <a:schemeClr val="tx1"/>
                </a:solidFill>
              </a:rPr>
              <a:t>BY SHOW OF HANDS…..</a:t>
            </a:r>
          </a:p>
          <a:p>
            <a:pPr marL="0" indent="0" algn="ctr">
              <a:buNone/>
            </a:pPr>
            <a:endParaRPr lang="en-US" sz="5400" b="1" dirty="0">
              <a:solidFill>
                <a:schemeClr val="tx1"/>
              </a:solidFill>
            </a:endParaRPr>
          </a:p>
          <a:p>
            <a:pPr marL="0" indent="0" algn="ctr">
              <a:buNone/>
            </a:pPr>
            <a:r>
              <a:rPr lang="en-US" sz="5400" b="1" dirty="0">
                <a:solidFill>
                  <a:schemeClr val="tx1"/>
                </a:solidFill>
              </a:rPr>
              <a:t>DID YOU LEARN SOMETHING TODAY?</a:t>
            </a:r>
          </a:p>
        </p:txBody>
      </p:sp>
    </p:spTree>
    <p:extLst>
      <p:ext uri="{BB962C8B-B14F-4D97-AF65-F5344CB8AC3E}">
        <p14:creationId xmlns:p14="http://schemas.microsoft.com/office/powerpoint/2010/main" val="11725030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B7ADF-C61B-944A-7AB5-DB4083B13248}"/>
              </a:ext>
            </a:extLst>
          </p:cNvPr>
          <p:cNvSpPr>
            <a:spLocks noGrp="1"/>
          </p:cNvSpPr>
          <p:nvPr>
            <p:ph type="title"/>
          </p:nvPr>
        </p:nvSpPr>
        <p:spPr/>
        <p:txBody>
          <a:bodyPr>
            <a:normAutofit/>
          </a:bodyPr>
          <a:lstStyle/>
          <a:p>
            <a:pPr algn="ctr"/>
            <a:r>
              <a:rPr lang="en-US" sz="6000" b="1" u="sng" dirty="0">
                <a:solidFill>
                  <a:schemeClr val="tx1"/>
                </a:solidFill>
              </a:rPr>
              <a:t>GET FREE SLIDES</a:t>
            </a:r>
          </a:p>
        </p:txBody>
      </p:sp>
      <p:sp>
        <p:nvSpPr>
          <p:cNvPr id="3" name="Content Placeholder 2">
            <a:extLst>
              <a:ext uri="{FF2B5EF4-FFF2-40B4-BE49-F238E27FC236}">
                <a16:creationId xmlns:a16="http://schemas.microsoft.com/office/drawing/2014/main" id="{209F394E-4BD8-014D-8B12-D02E68F4FF5A}"/>
              </a:ext>
            </a:extLst>
          </p:cNvPr>
          <p:cNvSpPr>
            <a:spLocks noGrp="1"/>
          </p:cNvSpPr>
          <p:nvPr>
            <p:ph idx="1"/>
          </p:nvPr>
        </p:nvSpPr>
        <p:spPr/>
        <p:txBody>
          <a:bodyPr>
            <a:normAutofit/>
          </a:bodyPr>
          <a:lstStyle/>
          <a:p>
            <a:pPr marL="0" indent="0" algn="ctr">
              <a:buNone/>
            </a:pPr>
            <a:r>
              <a:rPr lang="en-US" sz="5400" b="1" dirty="0">
                <a:solidFill>
                  <a:schemeClr val="tx1"/>
                </a:solidFill>
              </a:rPr>
              <a:t>EVALUATION</a:t>
            </a:r>
          </a:p>
          <a:p>
            <a:pPr marL="0" indent="0" algn="ctr">
              <a:buNone/>
            </a:pPr>
            <a:r>
              <a:rPr lang="en-US" sz="5400" b="1" dirty="0">
                <a:solidFill>
                  <a:schemeClr val="tx1"/>
                </a:solidFill>
              </a:rPr>
              <a:t>Scale: 1 - 5</a:t>
            </a:r>
          </a:p>
          <a:p>
            <a:pPr marL="0" indent="0" algn="ctr">
              <a:buNone/>
            </a:pPr>
            <a:r>
              <a:rPr lang="en-US" sz="5400" b="1" dirty="0">
                <a:solidFill>
                  <a:schemeClr val="tx1"/>
                </a:solidFill>
              </a:rPr>
              <a:t>1 = Poor	5 = Very Good</a:t>
            </a:r>
          </a:p>
          <a:p>
            <a:pPr marL="0" indent="0" algn="ctr">
              <a:buNone/>
            </a:pPr>
            <a:r>
              <a:rPr lang="en-US" sz="5400" b="1" u="sng" dirty="0">
                <a:solidFill>
                  <a:schemeClr val="tx1"/>
                </a:solidFill>
              </a:rPr>
              <a:t>Text</a:t>
            </a:r>
            <a:r>
              <a:rPr lang="en-US" sz="5400" b="1" dirty="0">
                <a:solidFill>
                  <a:schemeClr val="tx1"/>
                </a:solidFill>
              </a:rPr>
              <a:t>: (717) 497-9644</a:t>
            </a:r>
          </a:p>
        </p:txBody>
      </p:sp>
    </p:spTree>
    <p:extLst>
      <p:ext uri="{BB962C8B-B14F-4D97-AF65-F5344CB8AC3E}">
        <p14:creationId xmlns:p14="http://schemas.microsoft.com/office/powerpoint/2010/main" val="1992641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C7DE-14CD-DE63-F8F5-8E1A9C86D7CF}"/>
              </a:ext>
            </a:extLst>
          </p:cNvPr>
          <p:cNvSpPr>
            <a:spLocks noGrp="1"/>
          </p:cNvSpPr>
          <p:nvPr>
            <p:ph type="title"/>
          </p:nvPr>
        </p:nvSpPr>
        <p:spPr/>
        <p:txBody>
          <a:bodyPr>
            <a:normAutofit/>
          </a:bodyPr>
          <a:lstStyle/>
          <a:p>
            <a:pPr algn="ctr"/>
            <a:r>
              <a:rPr lang="en-US" sz="6600" b="1" dirty="0">
                <a:solidFill>
                  <a:schemeClr val="tx1"/>
                </a:solidFill>
              </a:rPr>
              <a:t>NEXT SESSION…..</a:t>
            </a:r>
          </a:p>
        </p:txBody>
      </p:sp>
      <p:sp>
        <p:nvSpPr>
          <p:cNvPr id="3" name="Content Placeholder 2">
            <a:extLst>
              <a:ext uri="{FF2B5EF4-FFF2-40B4-BE49-F238E27FC236}">
                <a16:creationId xmlns:a16="http://schemas.microsoft.com/office/drawing/2014/main" id="{5009D593-EF73-2FF3-A5A2-FA0227F95EC0}"/>
              </a:ext>
            </a:extLst>
          </p:cNvPr>
          <p:cNvSpPr>
            <a:spLocks noGrp="1"/>
          </p:cNvSpPr>
          <p:nvPr>
            <p:ph idx="1"/>
          </p:nvPr>
        </p:nvSpPr>
        <p:spPr/>
        <p:txBody>
          <a:bodyPr>
            <a:normAutofit fontScale="92500" lnSpcReduction="10000"/>
          </a:bodyPr>
          <a:lstStyle/>
          <a:p>
            <a:pPr marL="0" indent="0" algn="ctr">
              <a:buNone/>
            </a:pPr>
            <a:r>
              <a:rPr lang="en-US" sz="6600" b="1" dirty="0">
                <a:solidFill>
                  <a:schemeClr val="tx1"/>
                </a:solidFill>
              </a:rPr>
              <a:t>ROLL UP YOUR SLEEVES STARTS IN </a:t>
            </a:r>
          </a:p>
          <a:p>
            <a:pPr marL="0" indent="0" algn="ctr">
              <a:buNone/>
            </a:pPr>
            <a:endParaRPr lang="en-US" sz="6600" b="1" dirty="0">
              <a:solidFill>
                <a:schemeClr val="tx1"/>
              </a:solidFill>
            </a:endParaRPr>
          </a:p>
          <a:p>
            <a:pPr marL="0" indent="0" algn="ctr">
              <a:buNone/>
            </a:pPr>
            <a:r>
              <a:rPr lang="en-US" sz="6600" b="1" dirty="0">
                <a:solidFill>
                  <a:schemeClr val="tx1"/>
                </a:solidFill>
              </a:rPr>
              <a:t>5 MINUTES</a:t>
            </a:r>
          </a:p>
        </p:txBody>
      </p:sp>
    </p:spTree>
    <p:extLst>
      <p:ext uri="{BB962C8B-B14F-4D97-AF65-F5344CB8AC3E}">
        <p14:creationId xmlns:p14="http://schemas.microsoft.com/office/powerpoint/2010/main" val="9667325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6F09-ED8D-328D-6C83-2FDC6196B0E4}"/>
              </a:ext>
            </a:extLst>
          </p:cNvPr>
          <p:cNvSpPr>
            <a:spLocks noGrp="1"/>
          </p:cNvSpPr>
          <p:nvPr>
            <p:ph type="title"/>
          </p:nvPr>
        </p:nvSpPr>
        <p:spPr/>
        <p:txBody>
          <a:bodyPr>
            <a:noAutofit/>
          </a:bodyPr>
          <a:lstStyle/>
          <a:p>
            <a:pPr algn="ctr"/>
            <a:r>
              <a:rPr lang="en-US" sz="4800" b="1" u="sng" dirty="0">
                <a:solidFill>
                  <a:schemeClr val="tx1"/>
                </a:solidFill>
              </a:rPr>
              <a:t>PREPARE A PORTFOLIO</a:t>
            </a:r>
          </a:p>
        </p:txBody>
      </p:sp>
      <p:sp>
        <p:nvSpPr>
          <p:cNvPr id="3" name="Content Placeholder 2">
            <a:extLst>
              <a:ext uri="{FF2B5EF4-FFF2-40B4-BE49-F238E27FC236}">
                <a16:creationId xmlns:a16="http://schemas.microsoft.com/office/drawing/2014/main" id="{736B26D8-2511-B986-7CED-2977EBA63ED2}"/>
              </a:ext>
            </a:extLst>
          </p:cNvPr>
          <p:cNvSpPr>
            <a:spLocks noGrp="1"/>
          </p:cNvSpPr>
          <p:nvPr>
            <p:ph idx="1"/>
          </p:nvPr>
        </p:nvSpPr>
        <p:spPr/>
        <p:txBody>
          <a:bodyPr>
            <a:normAutofit/>
          </a:bodyPr>
          <a:lstStyle/>
          <a:p>
            <a:r>
              <a:rPr lang="en-US" sz="4800" b="1" dirty="0">
                <a:solidFill>
                  <a:schemeClr val="tx1"/>
                </a:solidFill>
              </a:rPr>
              <a:t>TRANSCRIPTS</a:t>
            </a:r>
          </a:p>
          <a:p>
            <a:r>
              <a:rPr lang="en-US" sz="4800" b="1" dirty="0">
                <a:solidFill>
                  <a:schemeClr val="tx1"/>
                </a:solidFill>
              </a:rPr>
              <a:t>LETTERS of RECOMMENDATION</a:t>
            </a:r>
          </a:p>
          <a:p>
            <a:r>
              <a:rPr lang="en-US" sz="4800" b="1" dirty="0">
                <a:solidFill>
                  <a:schemeClr val="tx1"/>
                </a:solidFill>
              </a:rPr>
              <a:t>ACTIVITIES (in/out of school)</a:t>
            </a:r>
          </a:p>
          <a:p>
            <a:r>
              <a:rPr lang="en-US" sz="4800" b="1" dirty="0">
                <a:solidFill>
                  <a:schemeClr val="tx1"/>
                </a:solidFill>
              </a:rPr>
              <a:t>ADVISOR RECOMMENDATION</a:t>
            </a:r>
            <a:endParaRPr lang="en-US" dirty="0">
              <a:solidFill>
                <a:schemeClr val="tx1"/>
              </a:solidFill>
            </a:endParaRPr>
          </a:p>
        </p:txBody>
      </p:sp>
    </p:spTree>
    <p:extLst>
      <p:ext uri="{BB962C8B-B14F-4D97-AF65-F5344CB8AC3E}">
        <p14:creationId xmlns:p14="http://schemas.microsoft.com/office/powerpoint/2010/main" val="31597517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68AB4-4D4A-3775-B579-781E9A601512}"/>
              </a:ext>
            </a:extLst>
          </p:cNvPr>
          <p:cNvSpPr>
            <a:spLocks noGrp="1"/>
          </p:cNvSpPr>
          <p:nvPr>
            <p:ph type="title"/>
          </p:nvPr>
        </p:nvSpPr>
        <p:spPr/>
        <p:txBody>
          <a:bodyPr>
            <a:normAutofit/>
          </a:bodyPr>
          <a:lstStyle/>
          <a:p>
            <a:pPr algn="ctr"/>
            <a:r>
              <a:rPr lang="en-US" sz="6600" b="1" u="sng" dirty="0">
                <a:solidFill>
                  <a:schemeClr val="tx1"/>
                </a:solidFill>
              </a:rPr>
              <a:t>PORTFOLIO</a:t>
            </a:r>
          </a:p>
        </p:txBody>
      </p:sp>
      <p:sp>
        <p:nvSpPr>
          <p:cNvPr id="3" name="Content Placeholder 2">
            <a:extLst>
              <a:ext uri="{FF2B5EF4-FFF2-40B4-BE49-F238E27FC236}">
                <a16:creationId xmlns:a16="http://schemas.microsoft.com/office/drawing/2014/main" id="{3FBD3946-F9E5-D92C-C8BC-99F7BBDEE973}"/>
              </a:ext>
            </a:extLst>
          </p:cNvPr>
          <p:cNvSpPr>
            <a:spLocks noGrp="1"/>
          </p:cNvSpPr>
          <p:nvPr>
            <p:ph idx="1"/>
          </p:nvPr>
        </p:nvSpPr>
        <p:spPr/>
        <p:txBody>
          <a:bodyPr>
            <a:normAutofit/>
          </a:bodyPr>
          <a:lstStyle/>
          <a:p>
            <a:r>
              <a:rPr lang="en-US" sz="5400" b="1" dirty="0">
                <a:solidFill>
                  <a:schemeClr val="tx1"/>
                </a:solidFill>
              </a:rPr>
              <a:t>CLASSES</a:t>
            </a:r>
          </a:p>
          <a:p>
            <a:r>
              <a:rPr lang="en-US" sz="5400" b="1" dirty="0">
                <a:solidFill>
                  <a:schemeClr val="tx1"/>
                </a:solidFill>
              </a:rPr>
              <a:t>LETTERS OF RECOMMENDATION</a:t>
            </a:r>
          </a:p>
          <a:p>
            <a:r>
              <a:rPr lang="en-US" sz="5400" b="1" dirty="0">
                <a:solidFill>
                  <a:schemeClr val="tx1"/>
                </a:solidFill>
              </a:rPr>
              <a:t>STUDENT ACTIVITY RESUME</a:t>
            </a:r>
          </a:p>
          <a:p>
            <a:endParaRPr lang="en-US" sz="3600" b="1" dirty="0">
              <a:solidFill>
                <a:schemeClr val="tx1"/>
              </a:solidFill>
            </a:endParaRPr>
          </a:p>
        </p:txBody>
      </p:sp>
    </p:spTree>
    <p:extLst>
      <p:ext uri="{BB962C8B-B14F-4D97-AF65-F5344CB8AC3E}">
        <p14:creationId xmlns:p14="http://schemas.microsoft.com/office/powerpoint/2010/main" val="266210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1DC0-6B34-CFCD-8951-EB4AA3D89075}"/>
              </a:ext>
            </a:extLst>
          </p:cNvPr>
          <p:cNvSpPr>
            <a:spLocks noGrp="1"/>
          </p:cNvSpPr>
          <p:nvPr>
            <p:ph type="title"/>
          </p:nvPr>
        </p:nvSpPr>
        <p:spPr/>
        <p:txBody>
          <a:bodyPr>
            <a:normAutofit/>
          </a:bodyPr>
          <a:lstStyle/>
          <a:p>
            <a:pPr algn="ctr"/>
            <a:r>
              <a:rPr lang="en-US" sz="6600" b="1" u="sng" dirty="0">
                <a:solidFill>
                  <a:schemeClr val="tx1"/>
                </a:solidFill>
              </a:rPr>
              <a:t>PORTFOLIO (</a:t>
            </a:r>
            <a:r>
              <a:rPr lang="en-US" sz="6600" b="1" u="sng" dirty="0" err="1">
                <a:solidFill>
                  <a:schemeClr val="tx1"/>
                </a:solidFill>
              </a:rPr>
              <a:t>con’t</a:t>
            </a:r>
            <a:r>
              <a:rPr lang="en-US" sz="6600" b="1" u="sng" dirty="0">
                <a:solidFill>
                  <a:schemeClr val="tx1"/>
                </a:solidFill>
              </a:rPr>
              <a:t>)</a:t>
            </a:r>
            <a:endParaRPr lang="en-US" sz="6600" dirty="0"/>
          </a:p>
        </p:txBody>
      </p:sp>
      <p:sp>
        <p:nvSpPr>
          <p:cNvPr id="3" name="Content Placeholder 2">
            <a:extLst>
              <a:ext uri="{FF2B5EF4-FFF2-40B4-BE49-F238E27FC236}">
                <a16:creationId xmlns:a16="http://schemas.microsoft.com/office/drawing/2014/main" id="{3C781BF1-4F36-DB39-440A-9C4F13F1BE0F}"/>
              </a:ext>
            </a:extLst>
          </p:cNvPr>
          <p:cNvSpPr>
            <a:spLocks noGrp="1"/>
          </p:cNvSpPr>
          <p:nvPr>
            <p:ph idx="1"/>
          </p:nvPr>
        </p:nvSpPr>
        <p:spPr/>
        <p:txBody>
          <a:bodyPr>
            <a:normAutofit/>
          </a:bodyPr>
          <a:lstStyle/>
          <a:p>
            <a:r>
              <a:rPr lang="en-US" sz="5400" b="1" dirty="0">
                <a:solidFill>
                  <a:schemeClr val="tx1"/>
                </a:solidFill>
              </a:rPr>
              <a:t>BIOGRAPHY</a:t>
            </a:r>
          </a:p>
          <a:p>
            <a:r>
              <a:rPr lang="en-US" sz="5400" b="1" dirty="0">
                <a:solidFill>
                  <a:schemeClr val="tx1"/>
                </a:solidFill>
              </a:rPr>
              <a:t>TRANSCRIPT</a:t>
            </a:r>
          </a:p>
          <a:p>
            <a:r>
              <a:rPr lang="en-US" sz="5400" b="1" dirty="0">
                <a:solidFill>
                  <a:schemeClr val="tx1"/>
                </a:solidFill>
              </a:rPr>
              <a:t>BRAG SHEET</a:t>
            </a:r>
            <a:endParaRPr lang="en-US" sz="5400" dirty="0"/>
          </a:p>
        </p:txBody>
      </p:sp>
    </p:spTree>
    <p:extLst>
      <p:ext uri="{BB962C8B-B14F-4D97-AF65-F5344CB8AC3E}">
        <p14:creationId xmlns:p14="http://schemas.microsoft.com/office/powerpoint/2010/main" val="103559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5C03-726D-766B-F681-F56B0BFA4D52}"/>
              </a:ext>
            </a:extLst>
          </p:cNvPr>
          <p:cNvSpPr>
            <a:spLocks noGrp="1"/>
          </p:cNvSpPr>
          <p:nvPr>
            <p:ph type="title"/>
          </p:nvPr>
        </p:nvSpPr>
        <p:spPr/>
        <p:txBody>
          <a:bodyPr>
            <a:normAutofit/>
          </a:bodyPr>
          <a:lstStyle/>
          <a:p>
            <a:pPr algn="ctr"/>
            <a:r>
              <a:rPr lang="en-US" sz="6600" b="1" dirty="0">
                <a:solidFill>
                  <a:schemeClr val="tx1"/>
                </a:solidFill>
              </a:rPr>
              <a:t>TEXT QUESTIONS TO…..</a:t>
            </a:r>
          </a:p>
        </p:txBody>
      </p:sp>
      <p:sp>
        <p:nvSpPr>
          <p:cNvPr id="3" name="Content Placeholder 2">
            <a:extLst>
              <a:ext uri="{FF2B5EF4-FFF2-40B4-BE49-F238E27FC236}">
                <a16:creationId xmlns:a16="http://schemas.microsoft.com/office/drawing/2014/main" id="{4BD47988-281C-170E-0ED8-267F140865F7}"/>
              </a:ext>
            </a:extLst>
          </p:cNvPr>
          <p:cNvSpPr>
            <a:spLocks noGrp="1"/>
          </p:cNvSpPr>
          <p:nvPr>
            <p:ph idx="1"/>
          </p:nvPr>
        </p:nvSpPr>
        <p:spPr/>
        <p:txBody>
          <a:bodyPr/>
          <a:lstStyle/>
          <a:p>
            <a:pPr marL="0" indent="0" algn="ctr">
              <a:buNone/>
            </a:pPr>
            <a:endParaRPr lang="en-US" sz="9600" b="1" dirty="0">
              <a:solidFill>
                <a:schemeClr val="tx1"/>
              </a:solidFill>
            </a:endParaRPr>
          </a:p>
          <a:p>
            <a:pPr marL="0" indent="0" algn="ctr">
              <a:buNone/>
            </a:pPr>
            <a:r>
              <a:rPr lang="en-US" sz="9600" b="1" dirty="0">
                <a:solidFill>
                  <a:schemeClr val="tx1"/>
                </a:solidFill>
              </a:rPr>
              <a:t>(717) 497-9644</a:t>
            </a:r>
          </a:p>
        </p:txBody>
      </p:sp>
    </p:spTree>
    <p:extLst>
      <p:ext uri="{BB962C8B-B14F-4D97-AF65-F5344CB8AC3E}">
        <p14:creationId xmlns:p14="http://schemas.microsoft.com/office/powerpoint/2010/main" val="8274117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61B57-66DD-981F-0A03-C9FCDC47CA80}"/>
              </a:ext>
            </a:extLst>
          </p:cNvPr>
          <p:cNvSpPr>
            <a:spLocks noGrp="1"/>
          </p:cNvSpPr>
          <p:nvPr>
            <p:ph type="title"/>
          </p:nvPr>
        </p:nvSpPr>
        <p:spPr/>
        <p:txBody>
          <a:bodyPr>
            <a:normAutofit/>
          </a:bodyPr>
          <a:lstStyle/>
          <a:p>
            <a:pPr algn="ctr"/>
            <a:r>
              <a:rPr lang="en-US" sz="5400" b="1" u="sng" dirty="0">
                <a:solidFill>
                  <a:schemeClr val="tx1"/>
                </a:solidFill>
              </a:rPr>
              <a:t>Let’s visit some websites….</a:t>
            </a:r>
          </a:p>
        </p:txBody>
      </p:sp>
      <p:sp>
        <p:nvSpPr>
          <p:cNvPr id="3" name="Content Placeholder 2">
            <a:extLst>
              <a:ext uri="{FF2B5EF4-FFF2-40B4-BE49-F238E27FC236}">
                <a16:creationId xmlns:a16="http://schemas.microsoft.com/office/drawing/2014/main" id="{A1710B68-945F-E37F-0484-5C89F7037BF6}"/>
              </a:ext>
            </a:extLst>
          </p:cNvPr>
          <p:cNvSpPr>
            <a:spLocks noGrp="1"/>
          </p:cNvSpPr>
          <p:nvPr>
            <p:ph idx="1"/>
          </p:nvPr>
        </p:nvSpPr>
        <p:spPr/>
        <p:txBody>
          <a:bodyPr>
            <a:normAutofit/>
          </a:bodyPr>
          <a:lstStyle/>
          <a:p>
            <a:r>
              <a:rPr lang="en-US" sz="4400" b="1" dirty="0">
                <a:solidFill>
                  <a:schemeClr val="tx1"/>
                </a:solidFill>
              </a:rPr>
              <a:t>SCHOLARSHIPS.COM</a:t>
            </a:r>
          </a:p>
          <a:p>
            <a:r>
              <a:rPr lang="en-US" sz="4400" b="1" dirty="0">
                <a:solidFill>
                  <a:schemeClr val="tx1"/>
                </a:solidFill>
              </a:rPr>
              <a:t>COLLEGEBOARD.ORG</a:t>
            </a:r>
          </a:p>
          <a:p>
            <a:r>
              <a:rPr lang="en-US" sz="4400" b="1" dirty="0">
                <a:solidFill>
                  <a:schemeClr val="tx1"/>
                </a:solidFill>
              </a:rPr>
              <a:t>FASTWEB.COM</a:t>
            </a:r>
          </a:p>
          <a:p>
            <a:r>
              <a:rPr lang="en-US" sz="4400" b="1" dirty="0">
                <a:solidFill>
                  <a:schemeClr val="tx1"/>
                </a:solidFill>
              </a:rPr>
              <a:t>STUDENTAID.GOV</a:t>
            </a:r>
          </a:p>
        </p:txBody>
      </p:sp>
    </p:spTree>
    <p:extLst>
      <p:ext uri="{BB962C8B-B14F-4D97-AF65-F5344CB8AC3E}">
        <p14:creationId xmlns:p14="http://schemas.microsoft.com/office/powerpoint/2010/main" val="5979695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3DAB0-F0BD-B0FB-6B82-CD28EDEBC406}"/>
              </a:ext>
            </a:extLst>
          </p:cNvPr>
          <p:cNvSpPr>
            <a:spLocks noGrp="1"/>
          </p:cNvSpPr>
          <p:nvPr>
            <p:ph type="title"/>
          </p:nvPr>
        </p:nvSpPr>
        <p:spPr/>
        <p:txBody>
          <a:bodyPr>
            <a:normAutofit/>
          </a:bodyPr>
          <a:lstStyle/>
          <a:p>
            <a:pPr algn="ctr"/>
            <a:r>
              <a:rPr lang="en-US" sz="6000" b="1" u="sng" dirty="0">
                <a:solidFill>
                  <a:schemeClr val="tx1"/>
                </a:solidFill>
              </a:rPr>
              <a:t>THANK YOU</a:t>
            </a:r>
          </a:p>
        </p:txBody>
      </p:sp>
      <p:sp>
        <p:nvSpPr>
          <p:cNvPr id="3" name="Content Placeholder 2">
            <a:extLst>
              <a:ext uri="{FF2B5EF4-FFF2-40B4-BE49-F238E27FC236}">
                <a16:creationId xmlns:a16="http://schemas.microsoft.com/office/drawing/2014/main" id="{9601559A-86FC-9FD2-03A2-220A63D0BD22}"/>
              </a:ext>
            </a:extLst>
          </p:cNvPr>
          <p:cNvSpPr>
            <a:spLocks noGrp="1"/>
          </p:cNvSpPr>
          <p:nvPr>
            <p:ph idx="1"/>
          </p:nvPr>
        </p:nvSpPr>
        <p:spPr/>
        <p:txBody>
          <a:bodyPr>
            <a:normAutofit lnSpcReduction="10000"/>
          </a:bodyPr>
          <a:lstStyle/>
          <a:p>
            <a:pPr marL="0" indent="0" algn="ctr">
              <a:buNone/>
            </a:pPr>
            <a:endParaRPr lang="en-US" b="1" dirty="0"/>
          </a:p>
          <a:p>
            <a:pPr marL="0" indent="0" algn="ctr">
              <a:buNone/>
            </a:pPr>
            <a:r>
              <a:rPr lang="en-US" sz="3600" b="1" dirty="0">
                <a:solidFill>
                  <a:schemeClr val="tx1"/>
                </a:solidFill>
              </a:rPr>
              <a:t>LA’TANYA G. GEORGE</a:t>
            </a:r>
          </a:p>
          <a:p>
            <a:pPr marL="0" indent="0" algn="ctr">
              <a:buNone/>
            </a:pPr>
            <a:r>
              <a:rPr lang="en-US" sz="4800" b="1" dirty="0">
                <a:solidFill>
                  <a:schemeClr val="tx1"/>
                </a:solidFill>
              </a:rPr>
              <a:t>C</a:t>
            </a:r>
            <a:r>
              <a:rPr lang="en-US" sz="3600" b="1" dirty="0">
                <a:solidFill>
                  <a:schemeClr val="tx1"/>
                </a:solidFill>
              </a:rPr>
              <a:t>OLLEGIATE </a:t>
            </a:r>
            <a:r>
              <a:rPr lang="en-US" sz="4800" b="1" dirty="0">
                <a:solidFill>
                  <a:schemeClr val="tx1"/>
                </a:solidFill>
              </a:rPr>
              <a:t>C</a:t>
            </a:r>
            <a:r>
              <a:rPr lang="en-US" sz="3600" b="1" dirty="0">
                <a:solidFill>
                  <a:schemeClr val="tx1"/>
                </a:solidFill>
              </a:rPr>
              <a:t>OUNSELING </a:t>
            </a:r>
            <a:r>
              <a:rPr lang="en-US" sz="4800" b="1" dirty="0">
                <a:solidFill>
                  <a:schemeClr val="tx1"/>
                </a:solidFill>
              </a:rPr>
              <a:t>S</a:t>
            </a:r>
            <a:r>
              <a:rPr lang="en-US" sz="3600" b="1" dirty="0">
                <a:solidFill>
                  <a:schemeClr val="tx1"/>
                </a:solidFill>
              </a:rPr>
              <a:t>ERVICES</a:t>
            </a:r>
          </a:p>
          <a:p>
            <a:pPr marL="0" indent="0" algn="ctr">
              <a:buNone/>
            </a:pPr>
            <a:r>
              <a:rPr lang="en-US" sz="3600" b="1" dirty="0">
                <a:solidFill>
                  <a:schemeClr val="tx1"/>
                </a:solidFill>
              </a:rPr>
              <a:t>(717) 497-9644</a:t>
            </a:r>
          </a:p>
          <a:p>
            <a:pPr marL="0" indent="0" algn="ctr">
              <a:buNone/>
            </a:pPr>
            <a:r>
              <a:rPr lang="en-US" sz="3600" b="1" dirty="0">
                <a:solidFill>
                  <a:schemeClr val="tx1"/>
                </a:solidFill>
              </a:rPr>
              <a:t>COLLEGEHELP77@YAHOO.COM</a:t>
            </a:r>
          </a:p>
          <a:p>
            <a:pPr marL="0" indent="0" algn="ctr">
              <a:buNone/>
            </a:pPr>
            <a:r>
              <a:rPr lang="en-US" sz="3600" b="1" dirty="0">
                <a:solidFill>
                  <a:schemeClr val="tx1"/>
                </a:solidFill>
              </a:rPr>
              <a:t>WWW.COLLEGEHELP77.ORG</a:t>
            </a:r>
          </a:p>
          <a:p>
            <a:pPr algn="ctr"/>
            <a:endParaRPr lang="en-US" dirty="0"/>
          </a:p>
        </p:txBody>
      </p:sp>
    </p:spTree>
    <p:extLst>
      <p:ext uri="{BB962C8B-B14F-4D97-AF65-F5344CB8AC3E}">
        <p14:creationId xmlns:p14="http://schemas.microsoft.com/office/powerpoint/2010/main" val="1875372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a:extLst>
              <a:ext uri="{FF2B5EF4-FFF2-40B4-BE49-F238E27FC236}">
                <a16:creationId xmlns:a16="http://schemas.microsoft.com/office/drawing/2014/main" id="{5BFF4871-E0C6-CD29-6F67-8A3AE8F4BDE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a:extLst>
              <a:ext uri="{FF2B5EF4-FFF2-40B4-BE49-F238E27FC236}">
                <a16:creationId xmlns:a16="http://schemas.microsoft.com/office/drawing/2014/main" id="{A792A542-BC98-5424-489B-BC521712E488}"/>
              </a:ext>
            </a:extLst>
          </p:cNvPr>
          <p:cNvPicPr>
            <a:picLocks noChangeAspect="1"/>
          </p:cNvPicPr>
          <p:nvPr/>
        </p:nvPicPr>
        <p:blipFill>
          <a:blip r:embed="rId2"/>
          <a:stretch>
            <a:fillRect/>
          </a:stretch>
        </p:blipFill>
        <p:spPr>
          <a:xfrm>
            <a:off x="3762375" y="1095375"/>
            <a:ext cx="4667250" cy="4667250"/>
          </a:xfrm>
          <a:prstGeom prst="rect">
            <a:avLst/>
          </a:prstGeom>
        </p:spPr>
      </p:pic>
    </p:spTree>
    <p:extLst>
      <p:ext uri="{BB962C8B-B14F-4D97-AF65-F5344CB8AC3E}">
        <p14:creationId xmlns:p14="http://schemas.microsoft.com/office/powerpoint/2010/main" val="546447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74FB3-4AE9-C971-8DEA-ED8C619491AE}"/>
              </a:ext>
            </a:extLst>
          </p:cNvPr>
          <p:cNvSpPr>
            <a:spLocks noGrp="1"/>
          </p:cNvSpPr>
          <p:nvPr>
            <p:ph type="title"/>
          </p:nvPr>
        </p:nvSpPr>
        <p:spPr/>
        <p:txBody>
          <a:bodyPr>
            <a:normAutofit/>
          </a:bodyPr>
          <a:lstStyle/>
          <a:p>
            <a:pPr algn="ctr"/>
            <a:r>
              <a:rPr lang="en-US" sz="6000" b="1" u="sng" dirty="0">
                <a:solidFill>
                  <a:schemeClr val="tx1"/>
                </a:solidFill>
              </a:rPr>
              <a:t>MY OBJECTIVES</a:t>
            </a:r>
          </a:p>
        </p:txBody>
      </p:sp>
      <p:sp>
        <p:nvSpPr>
          <p:cNvPr id="3" name="Content Placeholder 2">
            <a:extLst>
              <a:ext uri="{FF2B5EF4-FFF2-40B4-BE49-F238E27FC236}">
                <a16:creationId xmlns:a16="http://schemas.microsoft.com/office/drawing/2014/main" id="{A4B88151-1913-D441-CD41-18E33D1DE70C}"/>
              </a:ext>
            </a:extLst>
          </p:cNvPr>
          <p:cNvSpPr>
            <a:spLocks noGrp="1"/>
          </p:cNvSpPr>
          <p:nvPr>
            <p:ph idx="1"/>
          </p:nvPr>
        </p:nvSpPr>
        <p:spPr/>
        <p:txBody>
          <a:bodyPr>
            <a:normAutofit/>
          </a:bodyPr>
          <a:lstStyle/>
          <a:p>
            <a:r>
              <a:rPr lang="en-US" sz="4000" b="1" dirty="0">
                <a:solidFill>
                  <a:schemeClr val="tx1"/>
                </a:solidFill>
              </a:rPr>
              <a:t>MORE KNOWLEDGE THAN YOU CAME WITH </a:t>
            </a:r>
          </a:p>
          <a:p>
            <a:pPr marL="0" indent="0">
              <a:buNone/>
            </a:pPr>
            <a:endParaRPr lang="en-US" sz="4000" b="1" dirty="0">
              <a:solidFill>
                <a:schemeClr val="tx1"/>
              </a:solidFill>
            </a:endParaRPr>
          </a:p>
          <a:p>
            <a:r>
              <a:rPr lang="en-US" sz="4000" b="1" dirty="0">
                <a:solidFill>
                  <a:schemeClr val="tx1"/>
                </a:solidFill>
              </a:rPr>
              <a:t>IDENTIFY FOUNDATIONS IN YOUR STATE</a:t>
            </a:r>
          </a:p>
        </p:txBody>
      </p:sp>
    </p:spTree>
    <p:extLst>
      <p:ext uri="{BB962C8B-B14F-4D97-AF65-F5344CB8AC3E}">
        <p14:creationId xmlns:p14="http://schemas.microsoft.com/office/powerpoint/2010/main" val="424852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91877-6314-6DD4-41F7-D031E14741A5}"/>
              </a:ext>
            </a:extLst>
          </p:cNvPr>
          <p:cNvSpPr>
            <a:spLocks noGrp="1"/>
          </p:cNvSpPr>
          <p:nvPr>
            <p:ph type="title"/>
          </p:nvPr>
        </p:nvSpPr>
        <p:spPr/>
        <p:txBody>
          <a:bodyPr>
            <a:normAutofit/>
          </a:bodyPr>
          <a:lstStyle/>
          <a:p>
            <a:pPr algn="ctr"/>
            <a:r>
              <a:rPr lang="en-US" sz="6000" b="1" u="sng" dirty="0">
                <a:solidFill>
                  <a:schemeClr val="tx1"/>
                </a:solidFill>
              </a:rPr>
              <a:t>MY OBJECTIVES (CON’T)</a:t>
            </a:r>
            <a:endParaRPr lang="en-US" sz="6000" dirty="0"/>
          </a:p>
        </p:txBody>
      </p:sp>
      <p:sp>
        <p:nvSpPr>
          <p:cNvPr id="3" name="Content Placeholder 2">
            <a:extLst>
              <a:ext uri="{FF2B5EF4-FFF2-40B4-BE49-F238E27FC236}">
                <a16:creationId xmlns:a16="http://schemas.microsoft.com/office/drawing/2014/main" id="{995FC7E6-EBCE-DD21-3BB4-127CD43A80B9}"/>
              </a:ext>
            </a:extLst>
          </p:cNvPr>
          <p:cNvSpPr>
            <a:spLocks noGrp="1"/>
          </p:cNvSpPr>
          <p:nvPr>
            <p:ph idx="1"/>
          </p:nvPr>
        </p:nvSpPr>
        <p:spPr/>
        <p:txBody>
          <a:bodyPr>
            <a:normAutofit/>
          </a:bodyPr>
          <a:lstStyle/>
          <a:p>
            <a:pPr marL="0" indent="0">
              <a:buNone/>
            </a:pPr>
            <a:r>
              <a:rPr lang="en-US" sz="4000" b="1" dirty="0">
                <a:solidFill>
                  <a:schemeClr val="tx1"/>
                </a:solidFill>
              </a:rPr>
              <a:t>IDENTIFY “SCHOLARSHIP PORTFOLIO” </a:t>
            </a:r>
          </a:p>
          <a:p>
            <a:pPr marL="0" indent="0">
              <a:buNone/>
            </a:pPr>
            <a:endParaRPr lang="en-US" sz="4000" b="1" dirty="0">
              <a:solidFill>
                <a:schemeClr val="tx1"/>
              </a:solidFill>
            </a:endParaRPr>
          </a:p>
          <a:p>
            <a:pPr marL="0" indent="0">
              <a:buNone/>
            </a:pPr>
            <a:r>
              <a:rPr lang="en-US" sz="4000" b="1" dirty="0">
                <a:solidFill>
                  <a:schemeClr val="tx1"/>
                </a:solidFill>
              </a:rPr>
              <a:t>KNOWLEDGE OF LOAN FORGIVENESS</a:t>
            </a:r>
          </a:p>
        </p:txBody>
      </p:sp>
    </p:spTree>
    <p:extLst>
      <p:ext uri="{BB962C8B-B14F-4D97-AF65-F5344CB8AC3E}">
        <p14:creationId xmlns:p14="http://schemas.microsoft.com/office/powerpoint/2010/main" val="2184463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D11C5-3FFB-9A56-C929-238210AC8556}"/>
              </a:ext>
            </a:extLst>
          </p:cNvPr>
          <p:cNvSpPr>
            <a:spLocks noGrp="1"/>
          </p:cNvSpPr>
          <p:nvPr>
            <p:ph type="title"/>
          </p:nvPr>
        </p:nvSpPr>
        <p:spPr/>
        <p:txBody>
          <a:bodyPr>
            <a:normAutofit/>
          </a:bodyPr>
          <a:lstStyle/>
          <a:p>
            <a:pPr algn="ctr"/>
            <a:r>
              <a:rPr lang="en-US" sz="6000" b="1" u="sng" dirty="0">
                <a:solidFill>
                  <a:schemeClr val="tx1"/>
                </a:solidFill>
              </a:rPr>
              <a:t>WHERE DO YOU START?</a:t>
            </a:r>
          </a:p>
        </p:txBody>
      </p:sp>
      <p:sp>
        <p:nvSpPr>
          <p:cNvPr id="3" name="Content Placeholder 2">
            <a:extLst>
              <a:ext uri="{FF2B5EF4-FFF2-40B4-BE49-F238E27FC236}">
                <a16:creationId xmlns:a16="http://schemas.microsoft.com/office/drawing/2014/main" id="{94DB2072-7332-1656-9A35-7FA694617E7B}"/>
              </a:ext>
            </a:extLst>
          </p:cNvPr>
          <p:cNvSpPr>
            <a:spLocks noGrp="1"/>
          </p:cNvSpPr>
          <p:nvPr>
            <p:ph idx="1"/>
          </p:nvPr>
        </p:nvSpPr>
        <p:spPr/>
        <p:txBody>
          <a:bodyPr>
            <a:normAutofit/>
          </a:bodyPr>
          <a:lstStyle/>
          <a:p>
            <a:pPr marL="0" indent="0">
              <a:buNone/>
            </a:pPr>
            <a:r>
              <a:rPr lang="en-US" sz="4000" b="1" dirty="0">
                <a:solidFill>
                  <a:schemeClr val="tx1"/>
                </a:solidFill>
              </a:rPr>
              <a:t>ADVISOR AND/OR DEPARTMENT HEAD </a:t>
            </a:r>
          </a:p>
          <a:p>
            <a:endParaRPr lang="en-US" sz="4000" dirty="0">
              <a:solidFill>
                <a:schemeClr val="tx1"/>
              </a:solidFill>
            </a:endParaRPr>
          </a:p>
          <a:p>
            <a:pPr marL="0" indent="0">
              <a:buNone/>
            </a:pPr>
            <a:r>
              <a:rPr lang="en-US" sz="4000" b="1" dirty="0">
                <a:solidFill>
                  <a:schemeClr val="tx1"/>
                </a:solidFill>
              </a:rPr>
              <a:t>FINANCIAL AID OFFICE (Scholarship Coordinator, posted scholarships)</a:t>
            </a:r>
          </a:p>
          <a:p>
            <a:endParaRPr lang="en-US" sz="4000" b="1" dirty="0">
              <a:solidFill>
                <a:schemeClr val="tx1"/>
              </a:solidFill>
            </a:endParaRPr>
          </a:p>
          <a:p>
            <a:endParaRPr lang="en-US" sz="4000" b="1" dirty="0">
              <a:solidFill>
                <a:schemeClr val="tx1"/>
              </a:solidFill>
            </a:endParaRPr>
          </a:p>
        </p:txBody>
      </p:sp>
    </p:spTree>
    <p:extLst>
      <p:ext uri="{BB962C8B-B14F-4D97-AF65-F5344CB8AC3E}">
        <p14:creationId xmlns:p14="http://schemas.microsoft.com/office/powerpoint/2010/main" val="3532083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114A-507A-3F19-E632-1A7395E9D5E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06AB0D-6BC3-103D-2F39-AD5FC546DFDE}"/>
              </a:ext>
            </a:extLst>
          </p:cNvPr>
          <p:cNvSpPr>
            <a:spLocks noGrp="1"/>
          </p:cNvSpPr>
          <p:nvPr>
            <p:ph idx="1"/>
          </p:nvPr>
        </p:nvSpPr>
        <p:spPr/>
        <p:txBody>
          <a:bodyPr>
            <a:normAutofit/>
          </a:bodyPr>
          <a:lstStyle/>
          <a:p>
            <a:r>
              <a:rPr lang="en-US" sz="4000" b="1" dirty="0">
                <a:solidFill>
                  <a:schemeClr val="tx1"/>
                </a:solidFill>
              </a:rPr>
              <a:t>CLUBS AND ORGANIZATIONS</a:t>
            </a:r>
          </a:p>
          <a:p>
            <a:endParaRPr lang="en-US" sz="4000" b="1" dirty="0">
              <a:solidFill>
                <a:schemeClr val="tx1"/>
              </a:solidFill>
            </a:endParaRPr>
          </a:p>
          <a:p>
            <a:r>
              <a:rPr lang="en-US" sz="4000" b="1" dirty="0">
                <a:solidFill>
                  <a:schemeClr val="tx1"/>
                </a:solidFill>
              </a:rPr>
              <a:t>YOUR/YOUR PARENT’S EMPLOYER</a:t>
            </a:r>
          </a:p>
          <a:p>
            <a:endParaRPr lang="en-US" sz="4000" b="1" dirty="0">
              <a:solidFill>
                <a:schemeClr val="tx1"/>
              </a:solidFill>
            </a:endParaRPr>
          </a:p>
          <a:p>
            <a:r>
              <a:rPr lang="en-US" sz="4000" b="1" dirty="0">
                <a:solidFill>
                  <a:schemeClr val="tx1"/>
                </a:solidFill>
              </a:rPr>
              <a:t>YOUR HIGH SCHOOL &amp; OTHERS</a:t>
            </a:r>
          </a:p>
        </p:txBody>
      </p:sp>
    </p:spTree>
    <p:extLst>
      <p:ext uri="{BB962C8B-B14F-4D97-AF65-F5344CB8AC3E}">
        <p14:creationId xmlns:p14="http://schemas.microsoft.com/office/powerpoint/2010/main" val="283311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ineVTI">
  <a:themeElements>
    <a:clrScheme name="AnalogousFromRegularSeed_2SEEDS">
      <a:dk1>
        <a:srgbClr val="000000"/>
      </a:dk1>
      <a:lt1>
        <a:srgbClr val="FFFFFF"/>
      </a:lt1>
      <a:dk2>
        <a:srgbClr val="1B2F2E"/>
      </a:dk2>
      <a:lt2>
        <a:srgbClr val="F3F1F0"/>
      </a:lt2>
      <a:accent1>
        <a:srgbClr val="3B9EB1"/>
      </a:accent1>
      <a:accent2>
        <a:srgbClr val="46B196"/>
      </a:accent2>
      <a:accent3>
        <a:srgbClr val="4D7EC3"/>
      </a:accent3>
      <a:accent4>
        <a:srgbClr val="B13B3E"/>
      </a:accent4>
      <a:accent5>
        <a:srgbClr val="C37B4D"/>
      </a:accent5>
      <a:accent6>
        <a:srgbClr val="B19A3B"/>
      </a:accent6>
      <a:hlink>
        <a:srgbClr val="C05944"/>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10147</TotalTime>
  <Words>976</Words>
  <Application>Microsoft Office PowerPoint</Application>
  <PresentationFormat>Widescreen</PresentationFormat>
  <Paragraphs>244</Paragraphs>
  <Slides>52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Aptos</vt:lpstr>
      <vt:lpstr>Arial</vt:lpstr>
      <vt:lpstr>Avenir Next LT Pro</vt:lpstr>
      <vt:lpstr>Calibri</vt:lpstr>
      <vt:lpstr>Posterama</vt:lpstr>
      <vt:lpstr>SineVTI</vt:lpstr>
      <vt:lpstr>PowerPoint Presentation</vt:lpstr>
      <vt:lpstr>WELCOME</vt:lpstr>
      <vt:lpstr>WHO I AM</vt:lpstr>
      <vt:lpstr>HOUSEKEEPING</vt:lpstr>
      <vt:lpstr>TEXT QUESTIONS TO…..</vt:lpstr>
      <vt:lpstr>MY OBJECTIVES</vt:lpstr>
      <vt:lpstr>MY OBJECTIVES (CON’T)</vt:lpstr>
      <vt:lpstr>WHERE DO YOU START?</vt:lpstr>
      <vt:lpstr>PowerPoint Presentation</vt:lpstr>
      <vt:lpstr>3 levels of funding</vt:lpstr>
      <vt:lpstr>NATIONAL</vt:lpstr>
      <vt:lpstr>FAFSA</vt:lpstr>
      <vt:lpstr>Federal Aid for Graduate Students</vt:lpstr>
      <vt:lpstr>LOAN FORGIVENESS</vt:lpstr>
      <vt:lpstr>SOCIAL MEDIA</vt:lpstr>
      <vt:lpstr>NATIONAL WEBSITES</vt:lpstr>
      <vt:lpstr>WWW.SCHOLARSHIPS.COM </vt:lpstr>
      <vt:lpstr>PowerPoint Presentation</vt:lpstr>
      <vt:lpstr>Filters…..</vt:lpstr>
      <vt:lpstr>EMPLOYERS</vt:lpstr>
      <vt:lpstr>EMPLOYERS</vt:lpstr>
      <vt:lpstr>PowerPoint Presentation</vt:lpstr>
      <vt:lpstr>SPECIAL ATTRIBUTES</vt:lpstr>
      <vt:lpstr>SPECIAL ATTRIBUTES (con’t)</vt:lpstr>
      <vt:lpstr>SPECIAL ATTRIBUTES (con’t)</vt:lpstr>
      <vt:lpstr>SPECIAL ATTRIBUTES (con’t)</vt:lpstr>
      <vt:lpstr>SPECIAL ATTRIBUTES (con’t)</vt:lpstr>
      <vt:lpstr>SPECIAL ATTRIBUTES (con’t)</vt:lpstr>
      <vt:lpstr>SPECIAL ATTRIBUTES (con’t)</vt:lpstr>
      <vt:lpstr>SPECIAL ATTRIBUTES (con’t)</vt:lpstr>
      <vt:lpstr>SPECIAL ATTRIBUTES (con’t)</vt:lpstr>
      <vt:lpstr>THE COLLEGE BOARD</vt:lpstr>
      <vt:lpstr>SALLIEMAE</vt:lpstr>
      <vt:lpstr>STATE  FINANCIAL AID</vt:lpstr>
      <vt:lpstr>LOCAL</vt:lpstr>
      <vt:lpstr>LOCAL (con’t)</vt:lpstr>
      <vt:lpstr>LOCAL (con’t)</vt:lpstr>
      <vt:lpstr>OTHER WAYS TO PAY</vt:lpstr>
      <vt:lpstr>OTHER WAYS TO PAY(con’t)</vt:lpstr>
      <vt:lpstr>WAYS TO PAY(con’t):</vt:lpstr>
      <vt:lpstr>KEY TIPS &amp; INFORMATION</vt:lpstr>
      <vt:lpstr>PowerPoint Presentation</vt:lpstr>
      <vt:lpstr>PREPARE A PORTFOLIO</vt:lpstr>
      <vt:lpstr>PowerPoint Presentation</vt:lpstr>
      <vt:lpstr>GET FREE SLIDES</vt:lpstr>
      <vt:lpstr>NEXT SESSION…..</vt:lpstr>
      <vt:lpstr>PREPARE A PORTFOLIO</vt:lpstr>
      <vt:lpstr>PORTFOLIO</vt:lpstr>
      <vt:lpstr>PORTFOLIO (con’t)</vt:lpstr>
      <vt:lpstr>Let’s visit some websites….</vt:lpstr>
      <vt:lpstr>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latanya george</dc:creator>
  <cp:lastModifiedBy>Vashaun South</cp:lastModifiedBy>
  <cp:revision>3</cp:revision>
  <cp:lastPrinted>2024-10-03T12:13:13Z</cp:lastPrinted>
  <dcterms:created xsi:type="dcterms:W3CDTF">2022-09-14T13:09:13Z</dcterms:created>
  <dcterms:modified xsi:type="dcterms:W3CDTF">2024-10-21T15:43:54Z</dcterms:modified>
</cp:coreProperties>
</file>